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 id="259" r:id="rId5"/>
    <p:sldId id="263" r:id="rId6"/>
    <p:sldId id="262" r:id="rId7"/>
    <p:sldId id="261" r:id="rId8"/>
    <p:sldId id="260" r:id="rId9"/>
    <p:sldId id="265" r:id="rId10"/>
    <p:sldId id="264" r:id="rId11"/>
    <p:sldId id="286" r:id="rId12"/>
    <p:sldId id="273" r:id="rId13"/>
    <p:sldId id="272" r:id="rId14"/>
    <p:sldId id="271" r:id="rId15"/>
    <p:sldId id="270" r:id="rId16"/>
    <p:sldId id="269" r:id="rId17"/>
    <p:sldId id="268" r:id="rId18"/>
    <p:sldId id="267" r:id="rId19"/>
    <p:sldId id="266"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83392C3B-88F5-4A4C-9A99-2DFD3BC477A6}" type="datetimeFigureOut">
              <a:rPr lang="ru-RU" smtClean="0"/>
              <a:t>09.09.2024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3392C3B-88F5-4A4C-9A99-2DFD3BC477A6}" type="datetimeFigureOut">
              <a:rPr lang="ru-RU" smtClean="0"/>
              <a:t>09.09.2024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3392C3B-88F5-4A4C-9A99-2DFD3BC477A6}" type="datetimeFigureOut">
              <a:rPr lang="ru-RU" smtClean="0"/>
              <a:t>09.09.2024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3392C3B-88F5-4A4C-9A99-2DFD3BC477A6}" type="datetimeFigureOut">
              <a:rPr lang="ru-RU" smtClean="0"/>
              <a:t>09.09.2024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3392C3B-88F5-4A4C-9A99-2DFD3BC477A6}" type="datetimeFigureOut">
              <a:rPr lang="ru-RU" smtClean="0"/>
              <a:t>09.09.2024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83392C3B-88F5-4A4C-9A99-2DFD3BC477A6}" type="datetimeFigureOut">
              <a:rPr lang="ru-RU" smtClean="0"/>
              <a:t>09.09.2024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83392C3B-88F5-4A4C-9A99-2DFD3BC477A6}" type="datetimeFigureOut">
              <a:rPr lang="ru-RU" smtClean="0"/>
              <a:t>09.09.2024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83392C3B-88F5-4A4C-9A99-2DFD3BC477A6}" type="datetimeFigureOut">
              <a:rPr lang="ru-RU" smtClean="0"/>
              <a:t>09.09.2024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3392C3B-88F5-4A4C-9A99-2DFD3BC477A6}" type="datetimeFigureOut">
              <a:rPr lang="ru-RU" smtClean="0"/>
              <a:t>09.09.2024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83392C3B-88F5-4A4C-9A99-2DFD3BC477A6}" type="datetimeFigureOut">
              <a:rPr lang="ru-RU" smtClean="0"/>
              <a:t>09.09.2024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83392C3B-88F5-4A4C-9A99-2DFD3BC477A6}" type="datetimeFigureOut">
              <a:rPr lang="ru-RU" smtClean="0"/>
              <a:t>09.09.2024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F51D22A-9F2D-4FCC-8A86-B1CE86890A73}"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392C3B-88F5-4A4C-9A99-2DFD3BC477A6}" type="datetimeFigureOut">
              <a:rPr lang="ru-RU" smtClean="0"/>
              <a:t>09.09.2024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1D22A-9F2D-4FCC-8A86-B1CE86890A73}"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492896"/>
            <a:ext cx="8229600" cy="1143000"/>
          </a:xfrm>
        </p:spPr>
        <p:txBody>
          <a:bodyPr>
            <a:normAutofit fontScale="90000"/>
          </a:bodyPr>
          <a:lstStyle/>
          <a:p>
            <a:r>
              <a:rPr lang="ru-RU" b="1" dirty="0">
                <a:solidFill>
                  <a:schemeClr val="tx2">
                    <a:lumMod val="75000"/>
                  </a:schemeClr>
                </a:solidFill>
              </a:rPr>
              <a:t>Ветеринарно-санитарная служба предприятий по переработке продуктов животного происхождения</a:t>
            </a:r>
            <a:r>
              <a:rPr lang="ru-RU" b="1" dirty="0"/>
              <a:t>. </a:t>
            </a:r>
            <a:endParaRPr lang="ru-RU" dirty="0"/>
          </a:p>
        </p:txBody>
      </p:sp>
      <p:sp>
        <p:nvSpPr>
          <p:cNvPr id="4" name="TextBox 3"/>
          <p:cNvSpPr txBox="1"/>
          <p:nvPr/>
        </p:nvSpPr>
        <p:spPr>
          <a:xfrm>
            <a:off x="5796136" y="764704"/>
            <a:ext cx="1819729" cy="584775"/>
          </a:xfrm>
          <a:prstGeom prst="rect">
            <a:avLst/>
          </a:prstGeom>
          <a:noFill/>
        </p:spPr>
        <p:txBody>
          <a:bodyPr wrap="none" rtlCol="0">
            <a:spAutoFit/>
          </a:bodyPr>
          <a:lstStyle/>
          <a:p>
            <a:r>
              <a:rPr lang="ru-RU" sz="3200" b="1" dirty="0">
                <a:solidFill>
                  <a:schemeClr val="tx2">
                    <a:lumMod val="75000"/>
                  </a:schemeClr>
                </a:solidFill>
              </a:rPr>
              <a:t>Лекция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196752"/>
            <a:ext cx="8352928" cy="3816424"/>
          </a:xfrm>
        </p:spPr>
        <p:txBody>
          <a:bodyPr>
            <a:noAutofit/>
          </a:bodyPr>
          <a:lstStyle/>
          <a:p>
            <a:pPr algn="ctr">
              <a:buNone/>
            </a:pPr>
            <a:r>
              <a:rPr lang="ru-RU" sz="2200" b="1" dirty="0">
                <a:solidFill>
                  <a:schemeClr val="tx2">
                    <a:lumMod val="75000"/>
                  </a:schemeClr>
                </a:solidFill>
              </a:rPr>
              <a:t>Нормативные акты министерств и ведомств</a:t>
            </a:r>
          </a:p>
          <a:p>
            <a:pPr marL="179388" indent="-179388" algn="ctr">
              <a:buNone/>
            </a:pPr>
            <a:r>
              <a:rPr lang="ru-RU" sz="1900" b="1" dirty="0">
                <a:solidFill>
                  <a:schemeClr val="tx2">
                    <a:lumMod val="75000"/>
                  </a:schemeClr>
                </a:solidFill>
              </a:rPr>
              <a:t> </a:t>
            </a:r>
          </a:p>
          <a:p>
            <a:pPr marL="179388" indent="-179388" algn="just"/>
            <a:r>
              <a:rPr lang="ru-RU" sz="2000" b="1" dirty="0">
                <a:solidFill>
                  <a:schemeClr val="tx2">
                    <a:lumMod val="75000"/>
                  </a:schemeClr>
                </a:solidFill>
              </a:rPr>
              <a:t>Ветеринарно-санитарные правила сбора, утилизации и уничтожения биологических отходов, утвержденные Главным государственным ветеринарным инспектором Российской Федерации 26.10.2020 г. № 626</a:t>
            </a:r>
          </a:p>
          <a:p>
            <a:pPr marL="179388" indent="-179388" algn="just"/>
            <a:r>
              <a:rPr lang="ru-RU" sz="2000" b="1" dirty="0">
                <a:solidFill>
                  <a:schemeClr val="tx2">
                    <a:lumMod val="75000"/>
                  </a:schemeClr>
                </a:solidFill>
              </a:rPr>
              <a:t>Приказ Министерства сельского хозяйства РФ от 24 марта 2021 г. N 156 "Об утверждении Ветеринарных правил осуществления профилактических, диагностических, ограничительных и иных мероприятий, установления и отмены карантина и иных ограничений, направленных на предотвращение распространения и ликвидацию очагов лейкоза крупного рогатого скота"</a:t>
            </a:r>
          </a:p>
          <a:p>
            <a:pPr marL="179388" indent="-179388" algn="just"/>
            <a:r>
              <a:rPr lang="ru-RU" sz="2000" b="1" dirty="0">
                <a:solidFill>
                  <a:schemeClr val="tx2">
                    <a:lumMod val="75000"/>
                  </a:schemeClr>
                </a:solidFill>
              </a:rPr>
              <a:t>Приказ ФПС России, МВД России, МНС России, Минсельхозпрода России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37319"/>
            <a:ext cx="8229600" cy="6583362"/>
          </a:xfrm>
        </p:spPr>
        <p:txBody>
          <a:bodyPr>
            <a:normAutofit fontScale="77500" lnSpcReduction="20000"/>
          </a:bodyPr>
          <a:lstStyle/>
          <a:p>
            <a:pPr algn="just"/>
            <a:r>
              <a:rPr lang="ru-RU" b="1" dirty="0">
                <a:solidFill>
                  <a:schemeClr val="tx2">
                    <a:lumMod val="50000"/>
                  </a:schemeClr>
                </a:solidFill>
              </a:rPr>
              <a:t>Минтранса России, Минздрава России, ГТК России, ФСБ России, ФСНП России от 28.02.2000 г. № 32/75 АП-3-34/75/60/10/79/52/77/71 «Об утверждении Положения об основах взаимодействия Федеральной пограничной службы Российской Федерации, Министерства внутренних дел Российской Федерации, Министерства Российской Федерации по налогам и сборам, Министерства сельского хозяйства и продовольствия Российской Федерации, Министерства транспорта Российской Федерации, Министерства здравоохранения Российской Федерации, Государственного таможенного комитета Российской Федерации, Федеральной службы безопасности Российской Федерации, Федеральной службы налоговой полиции Российской Федерации при пересечении государственной границы Российской Федерации транспортными средствами и перемещаемых через Государственную границу Российской Федерации товаров в морских пунктах пропуска».</a:t>
            </a:r>
          </a:p>
          <a:p>
            <a:endParaRPr lang="ru-RU" dirty="0"/>
          </a:p>
        </p:txBody>
      </p:sp>
    </p:spTree>
    <p:extLst>
      <p:ext uri="{BB962C8B-B14F-4D97-AF65-F5344CB8AC3E}">
        <p14:creationId xmlns:p14="http://schemas.microsoft.com/office/powerpoint/2010/main" val="956573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597352"/>
          </a:xfrm>
        </p:spPr>
        <p:txBody>
          <a:bodyPr>
            <a:normAutofit fontScale="70000" lnSpcReduction="20000"/>
          </a:bodyPr>
          <a:lstStyle/>
          <a:p>
            <a:pPr algn="just" fontAlgn="base"/>
            <a:r>
              <a:rPr lang="ru-RU" dirty="0">
                <a:solidFill>
                  <a:schemeClr val="tx2">
                    <a:lumMod val="75000"/>
                  </a:schemeClr>
                </a:solidFill>
              </a:rPr>
              <a:t>ПРИКАЗ от 14 января 2020 г. N 10 «Об утверждении правил перевозок железнодорожным транспортом грузов, подлежащих федеральному государственному ветеринарному надзору»</a:t>
            </a:r>
          </a:p>
          <a:p>
            <a:pPr algn="just"/>
            <a:r>
              <a:rPr lang="ru-RU" dirty="0">
                <a:solidFill>
                  <a:schemeClr val="tx2">
                    <a:lumMod val="75000"/>
                  </a:schemeClr>
                </a:solidFill>
              </a:rPr>
              <a:t>Приказ Министерства транспорта РФ от 19 октября 2020 г. № 427 "Об утверждении Правил перевозок железнодорожным транспортом животных"</a:t>
            </a:r>
          </a:p>
          <a:p>
            <a:pPr algn="just"/>
            <a:r>
              <a:rPr lang="ru-RU" dirty="0">
                <a:solidFill>
                  <a:schemeClr val="tx2">
                    <a:lumMod val="75000"/>
                  </a:schemeClr>
                </a:solidFill>
              </a:rPr>
              <a:t>Приказ Министерства сельского хозяйства РФ от 01.04.2005 г. № 48 «Об утверждении правил государственной регистрации лекарственных средств для животных и кормовых добавок» (с дополнениями и изменениями  от 19.03.2010 г. </a:t>
            </a:r>
            <a:r>
              <a:rPr lang="en-US" dirty="0">
                <a:solidFill>
                  <a:schemeClr val="tx2">
                    <a:lumMod val="75000"/>
                  </a:schemeClr>
                </a:solidFill>
              </a:rPr>
              <a:t>N 83</a:t>
            </a:r>
            <a:r>
              <a:rPr lang="ru-RU" dirty="0">
                <a:solidFill>
                  <a:schemeClr val="tx2">
                    <a:lumMod val="75000"/>
                  </a:schemeClr>
                </a:solidFill>
              </a:rPr>
              <a:t>).</a:t>
            </a:r>
          </a:p>
          <a:p>
            <a:pPr algn="just"/>
            <a:r>
              <a:rPr lang="ru-RU" dirty="0">
                <a:solidFill>
                  <a:schemeClr val="tx2">
                    <a:lumMod val="75000"/>
                  </a:schemeClr>
                </a:solidFill>
              </a:rPr>
              <a:t>Приказ Минсельхоза России от 19.12.2011 N 476 (ред. от 25.09.2020) "Об утверждении перечня заразных, в том числе особо опасных, болезней животных, по которым могут устанавливаться ограничительные мероприятия (карантин)".</a:t>
            </a:r>
          </a:p>
          <a:p>
            <a:pPr algn="just"/>
            <a:r>
              <a:rPr lang="ru-RU" sz="3100" dirty="0">
                <a:solidFill>
                  <a:schemeClr val="tx2">
                    <a:lumMod val="75000"/>
                  </a:schemeClr>
                </a:solidFill>
              </a:rPr>
              <a:t>Приказ Минсельхоза России от 24.03.2021 N 158 "Об утверждении Ветеринарных правил осуществления профилактических, диагностических, ограничительных и иных мероприятий, установления и отмены карантина и иных ограничений, направленных на предотвращение распространения и ликвидацию очагов высокопатогенного гриппа птиц".</a:t>
            </a:r>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332656"/>
            <a:ext cx="8640960" cy="6525344"/>
          </a:xfrm>
        </p:spPr>
        <p:txBody>
          <a:bodyPr>
            <a:normAutofit fontScale="70000" lnSpcReduction="20000"/>
          </a:bodyPr>
          <a:lstStyle/>
          <a:p>
            <a:pPr algn="just"/>
            <a:r>
              <a:rPr lang="ru-RU" dirty="0">
                <a:solidFill>
                  <a:schemeClr val="tx2">
                    <a:lumMod val="75000"/>
                  </a:schemeClr>
                </a:solidFill>
              </a:rPr>
              <a:t>Приказ Министерства сельского хозяйства РФ от 03.04.2006 г. № 103 «Об утверждении Ветеринарных правил содержания птиц на личных подворьях граждан и птицеводческих хозяйствах открытого типа».</a:t>
            </a:r>
          </a:p>
          <a:p>
            <a:pPr algn="just"/>
            <a:r>
              <a:rPr lang="ru-RU" dirty="0">
                <a:solidFill>
                  <a:schemeClr val="tx2">
                    <a:lumMod val="75000"/>
                  </a:schemeClr>
                </a:solidFill>
              </a:rPr>
              <a:t>Приказ Министерства сельского хозяйства РФ от 03.04.2006 г. № 104 «Об утверждении ветеринарных правил содержания птиц на птицеводческих предприятиях закрытого типа (птицефабриках)».</a:t>
            </a:r>
          </a:p>
          <a:p>
            <a:pPr algn="just"/>
            <a:r>
              <a:rPr lang="ru-RU" dirty="0">
                <a:solidFill>
                  <a:schemeClr val="tx2">
                    <a:lumMod val="75000"/>
                  </a:schemeClr>
                </a:solidFill>
              </a:rPr>
              <a:t>Приказ Министерства сельского хозяйства РФ от 03.04.2006 г. № 105 «Об утверждении Ветеринарных правил лабораторной диагностики гриппа А птиц».</a:t>
            </a:r>
          </a:p>
          <a:p>
            <a:pPr algn="just"/>
            <a:r>
              <a:rPr lang="ru-RU" dirty="0">
                <a:solidFill>
                  <a:schemeClr val="tx2">
                    <a:lumMod val="75000"/>
                  </a:schemeClr>
                </a:solidFill>
              </a:rPr>
              <a:t>Приказ Министерства сельского хозяйства РФ от 22.06.2006 г. № 184 «Об утверждении перечня болезней, при которых допускается отчуждение животных и изъятие продуктов животноводства» (в редакции 13.02.2009 г. № 60).</a:t>
            </a:r>
          </a:p>
          <a:p>
            <a:pPr algn="just"/>
            <a:r>
              <a:rPr lang="ru-RU" sz="3100" dirty="0">
                <a:solidFill>
                  <a:schemeClr val="tx2">
                    <a:lumMod val="75000"/>
                  </a:schemeClr>
                </a:solidFill>
              </a:rPr>
              <a:t>Приказ Министерства сельского хозяйства РФ от 27 декабря 2016 г. № 589 “Об утверждении Ветеринарных правил организации работы по оформлению ветеринарных сопроводительных документов, порядка оформления ветеринарных сопроводительных документов в электронной форме и порядка оформления ветеринарных сопроводительных документов на бумажных носителях”</a:t>
            </a:r>
          </a:p>
          <a:p>
            <a:pPr algn="just"/>
            <a:r>
              <a:rPr lang="ru-RU" dirty="0">
                <a:solidFill>
                  <a:schemeClr val="tx2">
                    <a:lumMod val="75000"/>
                  </a:schemeClr>
                </a:solidFill>
              </a:rPr>
              <a:t>.</a:t>
            </a:r>
          </a:p>
          <a:p>
            <a:pPr>
              <a:buNone/>
            </a:pP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640960" cy="6597352"/>
          </a:xfrm>
        </p:spPr>
        <p:txBody>
          <a:bodyPr>
            <a:normAutofit fontScale="70000" lnSpcReduction="20000"/>
          </a:bodyPr>
          <a:lstStyle/>
          <a:p>
            <a:pPr algn="just"/>
            <a:r>
              <a:rPr lang="ru-RU" dirty="0">
                <a:solidFill>
                  <a:schemeClr val="tx2">
                    <a:lumMod val="75000"/>
                  </a:schemeClr>
                </a:solidFill>
              </a:rPr>
              <a:t>Приказ Министерства транспорта РФ от 28.06.2007 г. № 82 «Об утверждении Федеральных авиационных правил «Общие правила воздушных перевозок пассажиров, багажа, грузов и требования к обслуживанию пассажиров, грузоотправителей, грузополучателей» (в редакции от 15.09.2020 г. № 374).</a:t>
            </a:r>
          </a:p>
          <a:p>
            <a:pPr algn="just"/>
            <a:r>
              <a:rPr lang="ru-RU" dirty="0">
                <a:solidFill>
                  <a:schemeClr val="tx2">
                    <a:lumMod val="75000"/>
                  </a:schemeClr>
                </a:solidFill>
              </a:rPr>
              <a:t>Приказ Министерства сельского хозяйства РФ от 09.07.2007 г. № 356 «Об утверждении Правил организации послеубойных исследований крупного рогатого скота» (вместе с «Правилами организации послеубойных исследований крупного рогатого скота, ввезенного из стран, неблагополучных по </a:t>
            </a:r>
            <a:r>
              <a:rPr lang="ru-RU" dirty="0" err="1">
                <a:solidFill>
                  <a:schemeClr val="tx2">
                    <a:lumMod val="75000"/>
                  </a:schemeClr>
                </a:solidFill>
              </a:rPr>
              <a:t>губкообразной</a:t>
            </a:r>
            <a:r>
              <a:rPr lang="ru-RU" dirty="0">
                <a:solidFill>
                  <a:schemeClr val="tx2">
                    <a:lumMod val="75000"/>
                  </a:schemeClr>
                </a:solidFill>
              </a:rPr>
              <a:t> энцефалопатии крупного рогатого скота»).</a:t>
            </a:r>
          </a:p>
          <a:p>
            <a:pPr algn="just"/>
            <a:r>
              <a:rPr lang="ru-RU" dirty="0">
                <a:solidFill>
                  <a:schemeClr val="tx2">
                    <a:lumMod val="75000"/>
                  </a:schemeClr>
                </a:solidFill>
              </a:rPr>
              <a:t>Приказ Министерства сельского хозяйства РФ от 03.08.2007 г. № 383 «Об утверждении Правил организации работы по ветеринарному клеймению кожевенного, кожевенно-мехового и пушно-мехового сырья» (с дополнениями и изменениями от 21.11.2007 г. № 572).</a:t>
            </a:r>
          </a:p>
          <a:p>
            <a:pPr algn="just"/>
            <a:r>
              <a:rPr lang="ru-RU" dirty="0">
                <a:solidFill>
                  <a:schemeClr val="tx2">
                    <a:lumMod val="75000"/>
                  </a:schemeClr>
                </a:solidFill>
              </a:rPr>
              <a:t>Приказ Министерства сельского хозяйства РФ от 29.12.2007 г. № 677 «Об утверждении Правил организации ветеринарного надзора за ввозом, переработкой, </a:t>
            </a:r>
            <a:r>
              <a:rPr lang="ru-RU" sz="3100" dirty="0">
                <a:solidFill>
                  <a:schemeClr val="tx2">
                    <a:lumMod val="75000"/>
                  </a:schemeClr>
                </a:solidFill>
              </a:rPr>
              <a:t>хранением, перевозкой, реализацией импортного мяса и </a:t>
            </a:r>
            <a:r>
              <a:rPr lang="ru-RU" sz="3100" dirty="0" err="1">
                <a:solidFill>
                  <a:schemeClr val="tx2">
                    <a:lumMod val="75000"/>
                  </a:schemeClr>
                </a:solidFill>
              </a:rPr>
              <a:t>мясосырья</a:t>
            </a:r>
            <a:r>
              <a:rPr lang="ru-RU" sz="3100" dirty="0">
                <a:solidFill>
                  <a:schemeClr val="tx2">
                    <a:lumMod val="75000"/>
                  </a:schemeClr>
                </a:solidFill>
              </a:rPr>
              <a:t>» (в редакции </a:t>
            </a:r>
            <a:r>
              <a:rPr lang="en-US" sz="3100" dirty="0">
                <a:solidFill>
                  <a:schemeClr val="tx2">
                    <a:lumMod val="75000"/>
                  </a:schemeClr>
                </a:solidFill>
              </a:rPr>
              <a:t> 05.05.2010 N 152</a:t>
            </a:r>
            <a:r>
              <a:rPr lang="ru-RU" sz="3100" dirty="0">
                <a:solidFill>
                  <a:schemeClr val="tx2">
                    <a:lumMod val="75000"/>
                  </a:schemeClr>
                </a:solidFill>
              </a:rPr>
              <a:t>).</a:t>
            </a:r>
          </a:p>
          <a:p>
            <a:pPr algn="just"/>
            <a:r>
              <a:rPr lang="ru-RU" dirty="0">
                <a:solidFill>
                  <a:schemeClr val="tx2">
                    <a:lumMod val="75000"/>
                  </a:schemeClr>
                </a:solidFill>
              </a:rPr>
              <a:t>Приказ Министерства сельского хозяйства РФ от 25.03.2008 г. № 112 «О ведении единой автоматизированной системы учета бланков ветеринарных сопроводительных документов».</a:t>
            </a:r>
          </a:p>
          <a:p>
            <a:pPr>
              <a:buNone/>
            </a:pPr>
            <a:endParaRPr lang="ru-RU" dirty="0">
              <a:solidFill>
                <a:schemeClr val="tx2">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640960" cy="6597352"/>
          </a:xfrm>
        </p:spPr>
        <p:txBody>
          <a:bodyPr>
            <a:normAutofit fontScale="62500" lnSpcReduction="20000"/>
          </a:bodyPr>
          <a:lstStyle/>
          <a:p>
            <a:pPr algn="just"/>
            <a:r>
              <a:rPr lang="ru-RU" dirty="0">
                <a:solidFill>
                  <a:schemeClr val="tx2">
                    <a:lumMod val="75000"/>
                  </a:schemeClr>
                </a:solidFill>
              </a:rPr>
              <a:t>Приказ Министерства сельского хозяйства РФ от 22.04.2008 г. № 217 «Об утверждении Порядка финансирования организации проведения противоэпизоотических мероприятий в 2008 – 2010 годах».</a:t>
            </a:r>
          </a:p>
          <a:p>
            <a:pPr algn="just"/>
            <a:r>
              <a:rPr lang="ru-RU" dirty="0">
                <a:solidFill>
                  <a:schemeClr val="tx2">
                    <a:lumMod val="75000"/>
                  </a:schemeClr>
                </a:solidFill>
              </a:rPr>
              <a:t>Приказ Министерства сельского хозяйства РФ от 06.05.2008 г. № 238 «Об утверждении Инструкции по проведению государственного контроля и надзора в области ветеринарно-санитарной экспертизы некачественной и опасной продукции животного происхождения, ее использования или уничтожения».</a:t>
            </a:r>
          </a:p>
          <a:p>
            <a:pPr algn="just"/>
            <a:r>
              <a:rPr lang="ru-RU" dirty="0">
                <a:solidFill>
                  <a:schemeClr val="tx2">
                    <a:lumMod val="75000"/>
                  </a:schemeClr>
                </a:solidFill>
              </a:rPr>
              <a:t>Приказ Министерства сельского хозяйства РФ от 23.06.2008 г. № 270 «Об утверждении Типовых требований к оборудованию и техническому оснащению зданий, помещений и сооружений, необходимых для организации ветеринарного контроля, осуществляемого в пунктах пропуска через государственную границу Российской Федерации» (в редакции от 11.11.2020 </a:t>
            </a:r>
            <a:r>
              <a:rPr lang="en-US" dirty="0">
                <a:solidFill>
                  <a:schemeClr val="tx2">
                    <a:lumMod val="75000"/>
                  </a:schemeClr>
                </a:solidFill>
              </a:rPr>
              <a:t>N 675</a:t>
            </a:r>
            <a:r>
              <a:rPr lang="ru-RU" dirty="0">
                <a:solidFill>
                  <a:schemeClr val="tx2">
                    <a:lumMod val="75000"/>
                  </a:schemeClr>
                </a:solidFill>
              </a:rPr>
              <a:t>).</a:t>
            </a:r>
          </a:p>
          <a:p>
            <a:pPr algn="just"/>
            <a:r>
              <a:rPr lang="ru-RU" dirty="0">
                <a:solidFill>
                  <a:schemeClr val="tx2">
                    <a:lumMod val="75000"/>
                  </a:schemeClr>
                </a:solidFill>
              </a:rPr>
              <a:t>Приказ Министерства сельского хозяйства РФ от 10.09.2008 г. № 425 «Об утверждении правил организации государственного ветеринарного надзора за ввозом кормов» (вместе с «Правилами организации государственного ветеринарного надзора за ввозом на территорию Российской Федерации содержащих продукты животного происхождения кормов и кормовых добавок, а также сырья, используемого при их производстве») (в редакции от 05.05.2010 № 152).</a:t>
            </a:r>
          </a:p>
          <a:p>
            <a:pPr algn="just"/>
            <a:r>
              <a:rPr lang="ru-RU" dirty="0">
                <a:solidFill>
                  <a:schemeClr val="tx2">
                    <a:lumMod val="75000"/>
                  </a:schemeClr>
                </a:solidFill>
              </a:rPr>
              <a:t>Приказ Министерства сельского хозяйства РФ от 13.10.2008 г. № 462 «Об утверждении Правил ветеринарно-санитарной экспертизы морских рыб и икры».</a:t>
            </a:r>
          </a:p>
          <a:p>
            <a:pPr>
              <a:buNone/>
            </a:pP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260648"/>
            <a:ext cx="8712968" cy="6597352"/>
          </a:xfrm>
        </p:spPr>
        <p:txBody>
          <a:bodyPr>
            <a:normAutofit fontScale="70000" lnSpcReduction="20000"/>
          </a:bodyPr>
          <a:lstStyle/>
          <a:p>
            <a:pPr algn="just"/>
            <a:r>
              <a:rPr lang="ru-RU" dirty="0">
                <a:solidFill>
                  <a:schemeClr val="tx2">
                    <a:lumMod val="75000"/>
                  </a:schemeClr>
                </a:solidFill>
              </a:rPr>
              <a:t>Приказ Министерства сельского хозяйства РФ от 05.11.2008 г. № 490 «Об утверждении Правил проведения лабораторных исследований в области ветеринарии».</a:t>
            </a:r>
          </a:p>
          <a:p>
            <a:pPr algn="just"/>
            <a:r>
              <a:rPr lang="ru-RU" dirty="0">
                <a:solidFill>
                  <a:schemeClr val="tx2">
                    <a:lumMod val="75000"/>
                  </a:schemeClr>
                </a:solidFill>
              </a:rPr>
              <a:t>Приказ Министерства сельского хозяйства РФ от 08.07.2009 г. № 265 «Об утверждении административного регламента исполнения федеральной службой по ветеринарному и фитосанитарному надзору государственной функции по лицензированию фармацевтической деятельности в сфере обращения лекарственных средств, предназначенных для животных» (в редакции 17.08.2010 г №287).</a:t>
            </a:r>
          </a:p>
          <a:p>
            <a:pPr algn="just"/>
            <a:r>
              <a:rPr lang="ru-RU" dirty="0">
                <a:solidFill>
                  <a:schemeClr val="tx2">
                    <a:lumMod val="75000"/>
                  </a:schemeClr>
                </a:solidFill>
              </a:rPr>
              <a:t>Приказ Министерства сельского хозяйства РФ от 23.07.2011 г. № 129 "Об утверждении формы регистрационного удостоверения лекарственного препарата для ветеринарного применения« (с дополнениями и изменениями от </a:t>
            </a:r>
            <a:r>
              <a:rPr lang="ru-RU" dirty="0"/>
              <a:t>5 августа 2015 г.)</a:t>
            </a:r>
            <a:r>
              <a:rPr lang="ru-RU" dirty="0">
                <a:solidFill>
                  <a:schemeClr val="tx2">
                    <a:lumMod val="75000"/>
                  </a:schemeClr>
                </a:solidFill>
              </a:rPr>
              <a:t>.</a:t>
            </a:r>
          </a:p>
          <a:p>
            <a:pPr algn="just"/>
            <a:r>
              <a:rPr lang="ru-RU" dirty="0">
                <a:solidFill>
                  <a:schemeClr val="tx2">
                    <a:lumMod val="75000"/>
                  </a:schemeClr>
                </a:solidFill>
              </a:rPr>
              <a:t>Ветеринарно-санитарные правила внутрихозяйственного убоя скота на мясо, утверждены Главным управлением ветеринарии Министерства сельского хозяйства СССР 16.08.1971 г. (</a:t>
            </a:r>
            <a:r>
              <a:rPr lang="ru-RU" b="1" dirty="0"/>
              <a:t>Приказ Министерства сельского хозяйства РФ от 28 апреля 2022 г. № 269 "Об утверждении Ветеринарных правил убоя животных и Ветеринарных правил назначения и проведения ветеринарно-санитарной экспертизы мяса и продуктов убоя (промысла) животных, предназначенных для переработки и (или) реализации" (документ не вступил в силу))</a:t>
            </a:r>
            <a:endParaRPr lang="ru-RU" dirty="0">
              <a:solidFill>
                <a:schemeClr val="tx2">
                  <a:lumMod val="75000"/>
                </a:schemeClr>
              </a:solidFill>
            </a:endParaRPr>
          </a:p>
          <a:p>
            <a:pPr>
              <a:buNone/>
            </a:pPr>
            <a:endParaRPr lang="ru-RU" dirty="0"/>
          </a:p>
          <a:p>
            <a:pPr>
              <a:buNone/>
            </a:pP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260648"/>
            <a:ext cx="8784976" cy="6597352"/>
          </a:xfrm>
        </p:spPr>
        <p:txBody>
          <a:bodyPr>
            <a:normAutofit fontScale="77500" lnSpcReduction="20000"/>
          </a:bodyPr>
          <a:lstStyle/>
          <a:p>
            <a:pPr algn="just"/>
            <a:r>
              <a:rPr lang="ru-RU" dirty="0">
                <a:solidFill>
                  <a:schemeClr val="tx2">
                    <a:lumMod val="75000"/>
                  </a:schemeClr>
                </a:solidFill>
              </a:rPr>
              <a:t>Ветеринарно-санитарный осмотр продуктов убоя животных. Ветеринарные методические указания (ВМУ), утвержденные Министерством сельского хозяйства и продовольствия РФ 16.05.2000 г. № 13-7-2/2012.</a:t>
            </a:r>
          </a:p>
          <a:p>
            <a:pPr algn="just"/>
            <a:r>
              <a:rPr lang="ru-RU" dirty="0">
                <a:solidFill>
                  <a:schemeClr val="tx2">
                    <a:lumMod val="75000"/>
                  </a:schemeClr>
                </a:solidFill>
              </a:rPr>
              <a:t>Инструкция о мероприятиях по предупреждению и ликвидации заболеваний животных гельминтозами» (Приказ Россельхознадзора от 17.10.2016 N 744)).</a:t>
            </a:r>
          </a:p>
          <a:p>
            <a:pPr algn="just"/>
            <a:r>
              <a:rPr lang="ru-RU" dirty="0">
                <a:solidFill>
                  <a:schemeClr val="tx2">
                    <a:lumMod val="75000"/>
                  </a:schemeClr>
                </a:solidFill>
              </a:rPr>
              <a:t>Инструкция о мероприятиях по предупреждению и ликвидации классической чумы свиней (утв. Главным управлением ветеринарии Минсельхоза СССР 30.03.1990 г.).</a:t>
            </a:r>
          </a:p>
          <a:p>
            <a:pPr algn="just"/>
            <a:r>
              <a:rPr lang="ru-RU" dirty="0">
                <a:solidFill>
                  <a:schemeClr val="tx2">
                    <a:lumMod val="75000"/>
                  </a:schemeClr>
                </a:solidFill>
              </a:rPr>
              <a:t>Инструкция по ветеринарному клеймению мяса (утв. Министерством сельского хозяйства и продовольствия РФ 28.04.1994 г.).</a:t>
            </a:r>
          </a:p>
          <a:p>
            <a:pPr algn="just"/>
            <a:r>
              <a:rPr lang="ru-RU" dirty="0">
                <a:solidFill>
                  <a:schemeClr val="tx2">
                    <a:lumMod val="75000"/>
                  </a:schemeClr>
                </a:solidFill>
              </a:rPr>
              <a:t>Положение о Подразделении государственного ветеринарного надзора на предприятиях по переработке и хранению продуктов животноводства, утвержденное Госкомсанэпиднадзором РФ 14.10.1994 г. № 13-7-2/173.</a:t>
            </a:r>
          </a:p>
          <a:p>
            <a:pPr algn="just">
              <a:buNone/>
            </a:pPr>
            <a:endParaRPr lang="ru-RU" dirty="0">
              <a:solidFill>
                <a:schemeClr val="tx2">
                  <a:lumMod val="7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640960" cy="6408712"/>
          </a:xfrm>
        </p:spPr>
        <p:txBody>
          <a:bodyPr>
            <a:normAutofit fontScale="62500" lnSpcReduction="20000"/>
          </a:bodyPr>
          <a:lstStyle/>
          <a:p>
            <a:pPr algn="just"/>
            <a:r>
              <a:rPr lang="ru-RU" dirty="0"/>
              <a:t>"Профилактика и борьба с заразными болезнями, общими для человека и животных. 2. Бруцеллез. Санитарные правила. СП 3.1.085-96. Ветеринарные правила. ВП 13.3.1302-96" (утв. Госкомсанэпиднадзором РФ 31.05.1996 N 11, Минсельхозпродом РФ 18.06.1996 N 23) (с изм. от 12.07.2010)</a:t>
            </a:r>
            <a:endParaRPr lang="ru-RU" dirty="0">
              <a:solidFill>
                <a:schemeClr val="tx2">
                  <a:lumMod val="75000"/>
                </a:schemeClr>
              </a:solidFill>
            </a:endParaRPr>
          </a:p>
          <a:p>
            <a:pPr algn="just"/>
            <a:r>
              <a:rPr lang="ru-RU" dirty="0"/>
              <a:t>"СП 3.1.089-96. ВП 13.3.1320-96. 3.1. Профилактика инфекционных болезней. Профилактика и борьба с заразными болезнями, общими для человека и животных. 6. Сибирская язва. Санитарные правила. Ветеринарные правила" (утв. Госкомсанэпиднадзором России 31.05.1996 N 11, Минсельхозпродом России 18.06.1996 N 23) (с изм. от 19.07.2010)</a:t>
            </a:r>
            <a:endParaRPr lang="ru-RU" dirty="0">
              <a:solidFill>
                <a:schemeClr val="tx2">
                  <a:lumMod val="75000"/>
                </a:schemeClr>
              </a:solidFill>
            </a:endParaRPr>
          </a:p>
          <a:p>
            <a:pPr algn="just"/>
            <a:r>
              <a:rPr lang="ru-RU" dirty="0"/>
              <a:t>"СП 3.1.091-96. ВП 13.3.1310-96. 3.1. Профилактика инфекционных болезней. Профилактика и борьба с заразными болезнями, общими для человека и животных. 8. Лептоспироз. Санитарные правила. Ветеринарные правила" (утв. Госкомсанэпиднадзором РФ 31.05.1996 N 11, Минсельхозпродом РФ 18.06.1996 N 23) (с изм. от 18.04.2011) </a:t>
            </a:r>
          </a:p>
          <a:p>
            <a:pPr algn="just"/>
            <a:r>
              <a:rPr lang="ru-RU" dirty="0"/>
              <a:t>"СП 3.1.096-96. ВП 13.3.1103-96. 3.1. Профилактика инфекционных болезней. Профилактика и борьба с заразными болезнями, общими для человека и животных. 13. Бешенство. Санитарные правила. Ветеринарные правила" (утв. Госкомсанэпиднадзором России 31.05.1996 N 11, Минсельхозпродом России 18.06.1996 N 23) (с изм. от 22.07.2010)</a:t>
            </a:r>
            <a:endParaRPr lang="ru-RU" dirty="0">
              <a:solidFill>
                <a:schemeClr val="tx2">
                  <a:lumMod val="75000"/>
                </a:schemeClr>
              </a:solidFill>
            </a:endParaRPr>
          </a:p>
          <a:p>
            <a:pPr>
              <a:buNone/>
            </a:pPr>
            <a:endParaRPr lang="ru-RU" dirty="0">
              <a:solidFill>
                <a:schemeClr val="tx2">
                  <a:lumMod val="75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260648"/>
            <a:ext cx="8784976" cy="6336704"/>
          </a:xfrm>
        </p:spPr>
        <p:txBody>
          <a:bodyPr>
            <a:normAutofit fontScale="70000" lnSpcReduction="20000"/>
          </a:bodyPr>
          <a:lstStyle/>
          <a:p>
            <a:pPr algn="just"/>
            <a:r>
              <a:rPr lang="ru-RU" dirty="0"/>
              <a:t>"Инструкция о порядке браковки, направления на техническую утилизацию и уничтожение непригодных в пищу мяса и мясных продуктов на мясоперерабатывающих предприятиях" (утв. Минсельхозпродом РФ 10.07.1996 N 13-7-2/681)</a:t>
            </a:r>
            <a:endParaRPr lang="ru-RU" dirty="0">
              <a:solidFill>
                <a:schemeClr val="tx2">
                  <a:lumMod val="75000"/>
                </a:schemeClr>
              </a:solidFill>
            </a:endParaRPr>
          </a:p>
          <a:p>
            <a:pPr algn="just"/>
            <a:r>
              <a:rPr lang="ru-RU" dirty="0">
                <a:solidFill>
                  <a:schemeClr val="tx2">
                    <a:lumMod val="75000"/>
                  </a:schemeClr>
                </a:solidFill>
              </a:rPr>
              <a:t>Постановление Госстандарта Российской Федерации от 22.01.1997 г. № 1 «О введении в действие Правил проведения сертификации ветеринарных препаратов».</a:t>
            </a:r>
          </a:p>
          <a:p>
            <a:pPr algn="just"/>
            <a:r>
              <a:rPr lang="ru-RU" dirty="0">
                <a:solidFill>
                  <a:schemeClr val="tx2">
                    <a:lumMod val="75000"/>
                  </a:schemeClr>
                </a:solidFill>
              </a:rPr>
              <a:t>Постановление Главного государственного санитарного врача РФ от 13.07.2001 г. № 18 «О введении в действие Санитарных правил - СП 1.1.1058-01» (вместе с «Санитарными правилами «Организация и проведение производственного контроля за соблюдением Санитарных правил и выполнением санитарно-противоэпидемических (профилактических) мероприятий» СП 1.1.1058-01», утвержденными Главным государственным санитарным врачом РФ 10.07.2001 г.).</a:t>
            </a:r>
          </a:p>
          <a:p>
            <a:pPr algn="just"/>
            <a:r>
              <a:rPr lang="ru-RU" dirty="0">
                <a:solidFill>
                  <a:schemeClr val="tx2">
                    <a:lumMod val="75000"/>
                  </a:schemeClr>
                </a:solidFill>
              </a:rPr>
              <a:t> Ветеринарно-санитарные требования к промыслу диких копытных животных (утв. Зам. начальника Главного управления ветеринарии Госагропрома СССР 15.06.1989)</a:t>
            </a:r>
          </a:p>
          <a:p>
            <a:pPr algn="just">
              <a:buNone/>
            </a:pPr>
            <a:endParaRPr lang="ru-RU" dirty="0">
              <a:solidFill>
                <a:schemeClr val="tx2">
                  <a:lumMod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10000"/>
          </a:bodyPr>
          <a:lstStyle/>
          <a:p>
            <a:pPr lvl="0" algn="just">
              <a:buNone/>
            </a:pPr>
            <a:r>
              <a:rPr lang="ru-RU" b="1" dirty="0">
                <a:solidFill>
                  <a:schemeClr val="tx2">
                    <a:lumMod val="75000"/>
                  </a:schemeClr>
                </a:solidFill>
              </a:rPr>
              <a:t>1. Основные документы и законы, используемые в промышленности для переработки сырья животного происхождения.</a:t>
            </a:r>
          </a:p>
          <a:p>
            <a:pPr lvl="0">
              <a:buNone/>
            </a:pPr>
            <a:r>
              <a:rPr lang="ru-RU" b="1" dirty="0">
                <a:solidFill>
                  <a:schemeClr val="tx2">
                    <a:lumMod val="75000"/>
                  </a:schemeClr>
                </a:solidFill>
              </a:rPr>
              <a:t>2. Организация государственного контроля за соблюдением ветеринарно-санитарных норм на предприятиях по переработке сырья животного происхождения:</a:t>
            </a:r>
          </a:p>
          <a:p>
            <a:pPr>
              <a:buNone/>
            </a:pPr>
            <a:r>
              <a:rPr lang="ru-RU" b="1" dirty="0">
                <a:solidFill>
                  <a:schemeClr val="tx2">
                    <a:lumMod val="75000"/>
                  </a:schemeClr>
                </a:solidFill>
              </a:rPr>
              <a:t>    - правовая база;</a:t>
            </a:r>
          </a:p>
          <a:p>
            <a:pPr>
              <a:buNone/>
            </a:pPr>
            <a:r>
              <a:rPr lang="ru-RU" b="1" dirty="0">
                <a:solidFill>
                  <a:schemeClr val="tx2">
                    <a:lumMod val="75000"/>
                  </a:schemeClr>
                </a:solidFill>
              </a:rPr>
              <a:t>     - функции;</a:t>
            </a:r>
          </a:p>
          <a:p>
            <a:pPr>
              <a:buNone/>
            </a:pPr>
            <a:r>
              <a:rPr lang="ru-RU" b="1" dirty="0">
                <a:solidFill>
                  <a:schemeClr val="tx2">
                    <a:lumMod val="75000"/>
                  </a:schemeClr>
                </a:solidFill>
              </a:rPr>
              <a:t>     - права и обязанности сотрудников государственной ветеринарной службы.</a:t>
            </a:r>
          </a:p>
          <a:p>
            <a:endParaRPr lang="ru-RU" dirty="0"/>
          </a:p>
        </p:txBody>
      </p:sp>
      <p:sp>
        <p:nvSpPr>
          <p:cNvPr id="4" name="TextBox 3"/>
          <p:cNvSpPr txBox="1"/>
          <p:nvPr/>
        </p:nvSpPr>
        <p:spPr>
          <a:xfrm>
            <a:off x="3347864" y="620688"/>
            <a:ext cx="1874231" cy="584775"/>
          </a:xfrm>
          <a:prstGeom prst="rect">
            <a:avLst/>
          </a:prstGeom>
          <a:noFill/>
        </p:spPr>
        <p:txBody>
          <a:bodyPr wrap="none" rtlCol="0">
            <a:spAutoFit/>
          </a:bodyPr>
          <a:lstStyle/>
          <a:p>
            <a:r>
              <a:rPr lang="ru-RU" sz="3200" b="1" dirty="0">
                <a:solidFill>
                  <a:schemeClr val="tx2">
                    <a:lumMod val="75000"/>
                  </a:schemeClr>
                </a:solidFill>
              </a:rPr>
              <a:t>Вопросы:</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264696"/>
          </a:xfrm>
        </p:spPr>
        <p:txBody>
          <a:bodyPr>
            <a:normAutofit fontScale="92500" lnSpcReduction="10000"/>
          </a:bodyPr>
          <a:lstStyle/>
          <a:p>
            <a:pPr algn="just">
              <a:buNone/>
            </a:pPr>
            <a:r>
              <a:rPr lang="ru-RU" dirty="0">
                <a:solidFill>
                  <a:schemeClr val="tx2">
                    <a:lumMod val="75000"/>
                  </a:schemeClr>
                </a:solidFill>
              </a:rPr>
              <a:t>2. Задачами ветеринарной санитарии являются:</a:t>
            </a:r>
          </a:p>
          <a:p>
            <a:pPr algn="just">
              <a:buNone/>
            </a:pPr>
            <a:r>
              <a:rPr lang="ru-RU" dirty="0">
                <a:solidFill>
                  <a:schemeClr val="tx2">
                    <a:lumMod val="75000"/>
                  </a:schemeClr>
                </a:solidFill>
              </a:rPr>
              <a:t>а) охрана от заболеваний и получение доброкачественной в санитарном отношении животноводческой продукции;</a:t>
            </a:r>
          </a:p>
          <a:p>
            <a:pPr algn="just">
              <a:buNone/>
            </a:pPr>
            <a:r>
              <a:rPr lang="ru-RU" dirty="0">
                <a:solidFill>
                  <a:schemeClr val="tx2">
                    <a:lumMod val="75000"/>
                  </a:schemeClr>
                </a:solidFill>
              </a:rPr>
              <a:t>б) организация и проведение мероприятий, направленных на охрану здоровья людей от болезней, общих для человека и животных, а также возникающих при употреблении в пищу недоброкачественных мясных, молочных и других продуктов;</a:t>
            </a:r>
          </a:p>
          <a:p>
            <a:pPr algn="just">
              <a:buNone/>
            </a:pPr>
            <a:r>
              <a:rPr lang="ru-RU" dirty="0">
                <a:solidFill>
                  <a:schemeClr val="tx2">
                    <a:lumMod val="75000"/>
                  </a:schemeClr>
                </a:solidFill>
              </a:rPr>
              <a:t>в) организация и проведение мероприятий, способствующих недопущению возникновения и распространения заразных и незаразных болезней животных.</a:t>
            </a:r>
          </a:p>
          <a:p>
            <a:pPr>
              <a:buNone/>
            </a:pP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597352"/>
          </a:xfrm>
        </p:spPr>
        <p:txBody>
          <a:bodyPr>
            <a:normAutofit fontScale="70000" lnSpcReduction="20000"/>
          </a:bodyPr>
          <a:lstStyle/>
          <a:p>
            <a:pPr marL="0" indent="360363" algn="just">
              <a:buNone/>
            </a:pPr>
            <a:r>
              <a:rPr lang="ru-RU" dirty="0">
                <a:solidFill>
                  <a:schemeClr val="tx2">
                    <a:lumMod val="50000"/>
                  </a:schemeClr>
                </a:solidFill>
              </a:rPr>
              <a:t>Ветеринарный надзор представляет собой систему непрерывного или периодического контроля, осуществляемого </a:t>
            </a:r>
            <a:r>
              <a:rPr lang="ru-RU" dirty="0" err="1">
                <a:solidFill>
                  <a:schemeClr val="tx2">
                    <a:lumMod val="50000"/>
                  </a:schemeClr>
                </a:solidFill>
              </a:rPr>
              <a:t>ветспециалистами</a:t>
            </a:r>
            <a:r>
              <a:rPr lang="ru-RU" dirty="0">
                <a:solidFill>
                  <a:schemeClr val="tx2">
                    <a:lumMod val="50000"/>
                  </a:schemeClr>
                </a:solidFill>
              </a:rPr>
              <a:t> за соблюдением установленных ветеринарно-санитарных правил в различных отраслях народного хозяйства. Он как ветвь ветеринарного дела направлен на:</a:t>
            </a:r>
          </a:p>
          <a:p>
            <a:pPr algn="just">
              <a:buNone/>
            </a:pPr>
            <a:r>
              <a:rPr lang="ru-RU" dirty="0">
                <a:solidFill>
                  <a:schemeClr val="tx2">
                    <a:lumMod val="50000"/>
                  </a:schemeClr>
                </a:solidFill>
              </a:rPr>
              <a:t> </a:t>
            </a:r>
          </a:p>
          <a:p>
            <a:pPr algn="just"/>
            <a:r>
              <a:rPr lang="ru-RU" dirty="0">
                <a:solidFill>
                  <a:schemeClr val="tx2">
                    <a:lumMod val="50000"/>
                  </a:schemeClr>
                </a:solidFill>
              </a:rPr>
              <a:t>предупреждение и пресечение нарушений ветеринарно-санитарных правил и норм; выявление причин и условий возникновения и распространения заразных и массовых незаразных болезней животных;</a:t>
            </a:r>
          </a:p>
          <a:p>
            <a:pPr algn="just"/>
            <a:r>
              <a:rPr lang="ru-RU" dirty="0">
                <a:solidFill>
                  <a:schemeClr val="tx2">
                    <a:lumMod val="50000"/>
                  </a:schemeClr>
                </a:solidFill>
              </a:rPr>
              <a:t>предотвращение последствий, вытекающих из допущенных нарушений этих правил;</a:t>
            </a:r>
          </a:p>
          <a:p>
            <a:pPr algn="just"/>
            <a:r>
              <a:rPr lang="ru-RU" dirty="0">
                <a:solidFill>
                  <a:schemeClr val="tx2">
                    <a:lumMod val="50000"/>
                  </a:schemeClr>
                </a:solidFill>
              </a:rPr>
              <a:t>обеспечение выпуска продукции животного происхождения, доброкачественной в ветеринарно-санитарном отношении;</a:t>
            </a:r>
          </a:p>
          <a:p>
            <a:pPr algn="just"/>
            <a:r>
              <a:rPr lang="ru-RU" dirty="0">
                <a:solidFill>
                  <a:schemeClr val="tx2">
                    <a:lumMod val="50000"/>
                  </a:schemeClr>
                </a:solidFill>
              </a:rPr>
              <a:t>разработку более рациональных ветеринарно-санитарных правил, других нормативных документов для всех отраслей животноводства, транспорта, государственной границы, касающихся содержания животных, обеспечения безопасности животноводческой и другой сельскохозяйственной продукции.</a:t>
            </a:r>
          </a:p>
          <a:p>
            <a:pPr>
              <a:buNone/>
            </a:pPr>
            <a:endParaRPr lang="ru-RU" dirty="0">
              <a:solidFill>
                <a:schemeClr val="tx2">
                  <a:lumMod val="50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36712"/>
            <a:ext cx="8229600" cy="5289451"/>
          </a:xfrm>
        </p:spPr>
        <p:txBody>
          <a:bodyPr>
            <a:normAutofit fontScale="85000" lnSpcReduction="10000"/>
          </a:bodyPr>
          <a:lstStyle/>
          <a:p>
            <a:pPr marL="179388" indent="630238" algn="just">
              <a:buNone/>
            </a:pPr>
            <a:r>
              <a:rPr lang="ru-RU" dirty="0">
                <a:solidFill>
                  <a:schemeClr val="tx2">
                    <a:lumMod val="75000"/>
                  </a:schemeClr>
                </a:solidFill>
              </a:rPr>
              <a:t>Ветеринарно-санитарный надзор осуществляется сетью учреждений государственной, ведомственной и других ветслужб, находящихся в сельской местности и городах. Среди этих учреждений есть специальные, специализированные по отдельным направлениям надзора. К ним относятся - лаборатории ветеринарно-санитарной экспертизы, ветеринарно-санитарные и дезинфекционные отряды при рай- и </a:t>
            </a:r>
            <a:r>
              <a:rPr lang="ru-RU" dirty="0" err="1">
                <a:solidFill>
                  <a:schemeClr val="tx2">
                    <a:lumMod val="75000"/>
                  </a:schemeClr>
                </a:solidFill>
              </a:rPr>
              <a:t>горветстанциях</a:t>
            </a:r>
            <a:r>
              <a:rPr lang="ru-RU" dirty="0">
                <a:solidFill>
                  <a:schemeClr val="tx2">
                    <a:lumMod val="75000"/>
                  </a:schemeClr>
                </a:solidFill>
              </a:rPr>
              <a:t>, транспортные ветеринарно-санитарные участки, ветеринарно-санитарные участки на дезинфекционно-промывочных станциях и пунктах на железнодорожном транспорте, пограничные контрольные ветеринарные пункты.</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lstStyle/>
          <a:p>
            <a:pPr marL="0" indent="449263" algn="just">
              <a:buNone/>
            </a:pPr>
            <a:r>
              <a:rPr lang="ru-RU" dirty="0">
                <a:solidFill>
                  <a:schemeClr val="tx2">
                    <a:lumMod val="75000"/>
                  </a:schemeClr>
                </a:solidFill>
              </a:rPr>
              <a:t>Надзорные функции осуществляются и ветеринарными учреждениями общего назначения во главе с главным ветврачом района или города, а также </a:t>
            </a:r>
            <a:r>
              <a:rPr lang="ru-RU" dirty="0" err="1">
                <a:solidFill>
                  <a:schemeClr val="tx2">
                    <a:lumMod val="75000"/>
                  </a:schemeClr>
                </a:solidFill>
              </a:rPr>
              <a:t>ветспециалистами</a:t>
            </a:r>
            <a:r>
              <a:rPr lang="ru-RU" dirty="0">
                <a:solidFill>
                  <a:schemeClr val="tx2">
                    <a:lumMod val="75000"/>
                  </a:schemeClr>
                </a:solidFill>
              </a:rPr>
              <a:t> района, городских ветстанций, ветлабораторий, участковых ветлечебниц, вышестоящих ветеринарных органов, </a:t>
            </a:r>
            <a:r>
              <a:rPr lang="ru-RU" dirty="0" err="1">
                <a:solidFill>
                  <a:schemeClr val="tx2">
                    <a:lumMod val="75000"/>
                  </a:schemeClr>
                </a:solidFill>
              </a:rPr>
              <a:t>ветспециалистами</a:t>
            </a:r>
            <a:r>
              <a:rPr lang="ru-RU" dirty="0">
                <a:solidFill>
                  <a:schemeClr val="tx2">
                    <a:lumMod val="75000"/>
                  </a:schemeClr>
                </a:solidFill>
              </a:rPr>
              <a:t> хозяйств и предприятий.</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361459"/>
          </a:xfrm>
        </p:spPr>
        <p:txBody>
          <a:bodyPr>
            <a:normAutofit fontScale="85000" lnSpcReduction="10000"/>
          </a:bodyPr>
          <a:lstStyle/>
          <a:p>
            <a:pPr marL="90488" indent="539750" algn="just">
              <a:buNone/>
            </a:pPr>
            <a:r>
              <a:rPr lang="ru-RU" dirty="0">
                <a:solidFill>
                  <a:schemeClr val="tx2">
                    <a:lumMod val="75000"/>
                  </a:schemeClr>
                </a:solidFill>
              </a:rPr>
              <a:t>По методам работы и в организационном отношении различают государственный и производственный (ведомственный) ветеринарно-санитарный надзор. В первом случае его осуществляют представители государственной ветслужбы, во втором - </a:t>
            </a:r>
            <a:r>
              <a:rPr lang="ru-RU" dirty="0" err="1">
                <a:solidFill>
                  <a:schemeClr val="tx2">
                    <a:lumMod val="75000"/>
                  </a:schemeClr>
                </a:solidFill>
              </a:rPr>
              <a:t>ветспециалисты</a:t>
            </a:r>
            <a:r>
              <a:rPr lang="ru-RU" dirty="0">
                <a:solidFill>
                  <a:schemeClr val="tx2">
                    <a:lumMod val="75000"/>
                  </a:schemeClr>
                </a:solidFill>
              </a:rPr>
              <a:t> хозяйств, предприятий, которые обслуживают. Учреждения и организации </a:t>
            </a:r>
            <a:r>
              <a:rPr lang="ru-RU" dirty="0" err="1">
                <a:solidFill>
                  <a:schemeClr val="tx2">
                    <a:lumMod val="75000"/>
                  </a:schemeClr>
                </a:solidFill>
              </a:rPr>
              <a:t>госветсети</a:t>
            </a:r>
            <a:r>
              <a:rPr lang="ru-RU" dirty="0">
                <a:solidFill>
                  <a:schemeClr val="tx2">
                    <a:lumMod val="75000"/>
                  </a:schemeClr>
                </a:solidFill>
              </a:rPr>
              <a:t>, проводя надзорные (контрольные) проверки, не испытывают административной зависимости от руководителей контролируемых ими объектов. В своих действиях они руководствуются только Законом "О ветеринарном деле" и Ветеринарным уставом РФ соответствующими инструкциями, правилами и т. д.</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984776"/>
          </a:xfrm>
        </p:spPr>
        <p:txBody>
          <a:bodyPr>
            <a:normAutofit fontScale="62500" lnSpcReduction="20000"/>
          </a:bodyPr>
          <a:lstStyle/>
          <a:p>
            <a:pPr algn="just">
              <a:buNone/>
            </a:pPr>
            <a:r>
              <a:rPr lang="ru-RU" dirty="0">
                <a:solidFill>
                  <a:schemeClr val="tx2">
                    <a:lumMod val="75000"/>
                  </a:schemeClr>
                </a:solidFill>
              </a:rPr>
              <a:t>К объектам ветеринарно-санитарного надзора относятся:</a:t>
            </a:r>
          </a:p>
          <a:p>
            <a:pPr algn="just">
              <a:buNone/>
            </a:pPr>
            <a:endParaRPr lang="ru-RU" dirty="0">
              <a:solidFill>
                <a:schemeClr val="tx2">
                  <a:lumMod val="75000"/>
                </a:schemeClr>
              </a:solidFill>
            </a:endParaRPr>
          </a:p>
          <a:p>
            <a:pPr algn="just"/>
            <a:r>
              <a:rPr lang="ru-RU" dirty="0">
                <a:solidFill>
                  <a:schemeClr val="tx2">
                    <a:lumMod val="75000"/>
                  </a:schemeClr>
                </a:solidFill>
              </a:rPr>
              <a:t>животноводческие хозяйства (включая комплексы, птицефабрики, и др.), а в них все виды животных, в том числе промысловых зверей, птиц, пчел и рыб; </a:t>
            </a:r>
          </a:p>
          <a:p>
            <a:pPr algn="just">
              <a:buNone/>
            </a:pPr>
            <a:r>
              <a:rPr lang="ru-RU" dirty="0">
                <a:solidFill>
                  <a:schemeClr val="tx2">
                    <a:lumMod val="75000"/>
                  </a:schemeClr>
                </a:solidFill>
              </a:rPr>
              <a:t>       помещения для животных, </a:t>
            </a:r>
            <a:r>
              <a:rPr lang="ru-RU" dirty="0" err="1">
                <a:solidFill>
                  <a:schemeClr val="tx2">
                    <a:lumMod val="75000"/>
                  </a:schemeClr>
                </a:solidFill>
              </a:rPr>
              <a:t>прифермские</a:t>
            </a:r>
            <a:r>
              <a:rPr lang="ru-RU" dirty="0">
                <a:solidFill>
                  <a:schemeClr val="tx2">
                    <a:lumMod val="75000"/>
                  </a:schemeClr>
                </a:solidFill>
              </a:rPr>
              <a:t> территории; </a:t>
            </a:r>
          </a:p>
          <a:p>
            <a:pPr algn="just">
              <a:buNone/>
            </a:pPr>
            <a:r>
              <a:rPr lang="ru-RU" dirty="0">
                <a:solidFill>
                  <a:schemeClr val="tx2">
                    <a:lumMod val="75000"/>
                  </a:schemeClr>
                </a:solidFill>
              </a:rPr>
              <a:t>       навозохранилища; пастбища; водоемы силосно-сенажные сооружения; кормокухни; фуражные склады; предметы ухода за животными; транспортные средства; корма для животных (фураж, вода); продукты и сырье животного происхождения (молоко, мясо, яйца, шерсть и др.); убойные пункты, утилизационные установки и места для уборки трупов животных (биотермические ямы, скотомогильники);</a:t>
            </a:r>
          </a:p>
          <a:p>
            <a:pPr algn="just"/>
            <a:r>
              <a:rPr lang="ru-RU" dirty="0">
                <a:solidFill>
                  <a:schemeClr val="tx2">
                    <a:lumMod val="75000"/>
                  </a:schemeClr>
                </a:solidFill>
              </a:rPr>
              <a:t>базы и склады фуража (территория, хранилища, фураж);</a:t>
            </a:r>
          </a:p>
          <a:p>
            <a:pPr algn="just"/>
            <a:r>
              <a:rPr lang="ru-RU" dirty="0">
                <a:solidFill>
                  <a:schemeClr val="tx2">
                    <a:lumMod val="75000"/>
                  </a:schemeClr>
                </a:solidFill>
              </a:rPr>
              <a:t>на транспорте и государственной границе: транспортные средства (вагоны, самолеты, автомашины) для перевозки животных, продуктов и сырья; погрузочно-выгрузочные площадки и оборудование; водопойные колонки; места обезвреживания навоза; животные (включая птиц и промысловых зверей); мясо, рыба, яйца и другие продукты, сырье животного происхождения.</a:t>
            </a:r>
          </a:p>
          <a:p>
            <a:pPr algn="just"/>
            <a:r>
              <a:rPr lang="ru-RU" dirty="0">
                <a:solidFill>
                  <a:schemeClr val="tx2">
                    <a:lumMod val="75000"/>
                  </a:schemeClr>
                </a:solidFill>
              </a:rPr>
              <a:t> рынки и базары (места торговли скотом, птицей, рыбой, продуктами животного происхождения); животные (включая птиц); мясо, молоко, яйца, рыба, мясные, молочные, рыбные и другие продукты и сырье животного происхождения, мед, грибы и другие растительные продукты;</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60648"/>
            <a:ext cx="8892480" cy="6408712"/>
          </a:xfrm>
        </p:spPr>
        <p:txBody>
          <a:bodyPr>
            <a:normAutofit fontScale="55000" lnSpcReduction="20000"/>
          </a:bodyPr>
          <a:lstStyle/>
          <a:p>
            <a:pPr algn="just"/>
            <a:r>
              <a:rPr lang="ru-RU" dirty="0">
                <a:solidFill>
                  <a:schemeClr val="tx2">
                    <a:lumMod val="75000"/>
                  </a:schemeClr>
                </a:solidFill>
              </a:rPr>
              <a:t> предприятия по убою животных, переработке и хранению мяса и мясных продуктов: мясокомбинаты, птицекомбинаты, бойни, убойные пункты, холодильники, колбасные и консервные заводы, фабрики (территория, производственные и складские помещения, погрузочные и выгрузочные площадки, водоснабжение, канализационное оборудование, межцеховой транспорт; убойные животные; туши и отдельные их части; консервные и колбасные изделия, шкуры; кости, рога и копыта; конский волос; </a:t>
            </a:r>
            <a:r>
              <a:rPr lang="ru-RU" dirty="0" err="1">
                <a:solidFill>
                  <a:schemeClr val="tx2">
                    <a:lumMod val="75000"/>
                  </a:schemeClr>
                </a:solidFill>
              </a:rPr>
              <a:t>каныга</a:t>
            </a:r>
            <a:r>
              <a:rPr lang="ru-RU" dirty="0">
                <a:solidFill>
                  <a:schemeClr val="tx2">
                    <a:lumMod val="75000"/>
                  </a:schemeClr>
                </a:solidFill>
              </a:rPr>
              <a:t> и т.п.).ветеринарный государственный санитария надзор</a:t>
            </a:r>
          </a:p>
          <a:p>
            <a:pPr algn="just">
              <a:buNone/>
            </a:pPr>
            <a:endParaRPr lang="ru-RU" dirty="0">
              <a:solidFill>
                <a:schemeClr val="tx2">
                  <a:lumMod val="75000"/>
                </a:schemeClr>
              </a:solidFill>
            </a:endParaRPr>
          </a:p>
          <a:p>
            <a:pPr algn="just"/>
            <a:r>
              <a:rPr lang="ru-RU" dirty="0">
                <a:solidFill>
                  <a:schemeClr val="tx2">
                    <a:lumMod val="75000"/>
                  </a:schemeClr>
                </a:solidFill>
              </a:rPr>
              <a:t> предприятия по заготовке и переработке молока и молочных продуктов: молочные, сыроваренные предприятия (территория, производственные и складские помещения, оборудование, инвентарь, транспортные средства, продукция).</a:t>
            </a:r>
          </a:p>
          <a:p>
            <a:pPr algn="just">
              <a:buNone/>
            </a:pPr>
            <a:endParaRPr lang="ru-RU" dirty="0">
              <a:solidFill>
                <a:schemeClr val="tx2">
                  <a:lumMod val="75000"/>
                </a:schemeClr>
              </a:solidFill>
            </a:endParaRPr>
          </a:p>
          <a:p>
            <a:pPr algn="just"/>
            <a:r>
              <a:rPr lang="ru-RU" dirty="0">
                <a:solidFill>
                  <a:schemeClr val="tx2">
                    <a:lumMod val="75000"/>
                  </a:schemeClr>
                </a:solidFill>
              </a:rPr>
              <a:t>предприятия по заготовке, хранению и переработке сырья животного происхождения: заготовительные базы, приемные пункты, кожевенные склады и заводы; шубные предприятия, перерабатывающие шерсть, волос, щетину; костеобрабатывающие и утилизационные заводы (территория, производственные и складские помещения, погрузочные и выгрузочные площадки, канализационное оборудование): к объектам ветеринарно-санитарной экспертизы в промышленности, перерабатывающей сырье животного происхождения, относятся: невыделанное кожевенное, меховое и пушное сырье, шерсть, волос; пух животных, птичье перо и пух; щетина; невыделанные кости, рога и копыта; мясокостная мука и костная;</a:t>
            </a:r>
          </a:p>
          <a:p>
            <a:pPr algn="just">
              <a:buNone/>
            </a:pPr>
            <a:endParaRPr lang="ru-RU" dirty="0">
              <a:solidFill>
                <a:schemeClr val="tx2">
                  <a:lumMod val="75000"/>
                </a:schemeClr>
              </a:solidFill>
            </a:endParaRPr>
          </a:p>
          <a:p>
            <a:pPr algn="just"/>
            <a:r>
              <a:rPr lang="ru-RU" dirty="0">
                <a:solidFill>
                  <a:schemeClr val="tx2">
                    <a:lumMod val="75000"/>
                  </a:schemeClr>
                </a:solidFill>
              </a:rPr>
              <a:t> </a:t>
            </a:r>
            <a:r>
              <a:rPr lang="ru-RU" dirty="0" err="1">
                <a:solidFill>
                  <a:schemeClr val="tx2">
                    <a:lumMod val="75000"/>
                  </a:schemeClr>
                </a:solidFill>
              </a:rPr>
              <a:t>рыбохозяйственные</a:t>
            </a:r>
            <a:r>
              <a:rPr lang="ru-RU" dirty="0">
                <a:solidFill>
                  <a:schemeClr val="tx2">
                    <a:lumMod val="75000"/>
                  </a:schemeClr>
                </a:solidFill>
              </a:rPr>
              <a:t> водоемы.</a:t>
            </a:r>
          </a:p>
          <a:p>
            <a:pPr algn="just">
              <a:buNone/>
            </a:pPr>
            <a:endParaRPr lang="ru-RU" dirty="0">
              <a:solidFill>
                <a:schemeClr val="tx2">
                  <a:lumMod val="75000"/>
                </a:schemeClr>
              </a:solidFill>
            </a:endParaRPr>
          </a:p>
          <a:p>
            <a:pPr algn="just"/>
            <a:r>
              <a:rPr lang="ru-RU" dirty="0">
                <a:solidFill>
                  <a:schemeClr val="tx2">
                    <a:lumMod val="75000"/>
                  </a:schemeClr>
                </a:solidFill>
              </a:rPr>
              <a:t> зоопарки, виварии, </a:t>
            </a:r>
            <a:r>
              <a:rPr lang="ru-RU" dirty="0" err="1">
                <a:solidFill>
                  <a:schemeClr val="tx2">
                    <a:lumMod val="75000"/>
                  </a:schemeClr>
                </a:solidFill>
              </a:rPr>
              <a:t>собакопитомники</a:t>
            </a:r>
            <a:r>
              <a:rPr lang="ru-RU" dirty="0">
                <a:solidFill>
                  <a:schemeClr val="tx2">
                    <a:lumMod val="75000"/>
                  </a:schemeClr>
                </a:solidFill>
              </a:rPr>
              <a:t>, цирки.</a:t>
            </a:r>
          </a:p>
          <a:p>
            <a:pPr algn="just">
              <a:buNone/>
            </a:pPr>
            <a:endParaRPr lang="ru-RU" dirty="0">
              <a:solidFill>
                <a:schemeClr val="tx2">
                  <a:lumMod val="75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92500" lnSpcReduction="10000"/>
          </a:bodyPr>
          <a:lstStyle/>
          <a:p>
            <a:pPr marL="0" indent="539750" algn="just">
              <a:buNone/>
            </a:pPr>
            <a:r>
              <a:rPr lang="ru-RU" dirty="0">
                <a:solidFill>
                  <a:schemeClr val="tx2">
                    <a:lumMod val="75000"/>
                  </a:schemeClr>
                </a:solidFill>
              </a:rPr>
              <a:t>В зависимости от объектов и целей ветеринарного надзора используются следующие методы и приемы его осуществления: </a:t>
            </a:r>
          </a:p>
          <a:p>
            <a:pPr marL="0" indent="539750" algn="just">
              <a:buFontTx/>
              <a:buChar char="-"/>
            </a:pPr>
            <a:r>
              <a:rPr lang="ru-RU" dirty="0">
                <a:solidFill>
                  <a:schemeClr val="tx2">
                    <a:lumMod val="75000"/>
                  </a:schemeClr>
                </a:solidFill>
              </a:rPr>
              <a:t>регулярное (постоянное или периодическое) наблюдение за объектами ветнадзора; </a:t>
            </a:r>
          </a:p>
          <a:p>
            <a:pPr marL="0" indent="539750" algn="just">
              <a:buFontTx/>
              <a:buChar char="-"/>
            </a:pPr>
            <a:r>
              <a:rPr lang="ru-RU" dirty="0">
                <a:solidFill>
                  <a:schemeClr val="tx2">
                    <a:lumMod val="75000"/>
                  </a:schemeClr>
                </a:solidFill>
              </a:rPr>
              <a:t>проверки, обследования, осмотры; специальные исследования; </a:t>
            </a:r>
          </a:p>
          <a:p>
            <a:pPr marL="0" indent="539750" algn="just">
              <a:buFontTx/>
              <a:buChar char="-"/>
            </a:pPr>
            <a:r>
              <a:rPr lang="ru-RU" dirty="0">
                <a:solidFill>
                  <a:schemeClr val="tx2">
                    <a:lumMod val="75000"/>
                  </a:schemeClr>
                </a:solidFill>
              </a:rPr>
              <a:t>ветеринарно-санитарная экспертиза объектов; </a:t>
            </a:r>
          </a:p>
          <a:p>
            <a:pPr marL="0" indent="539750" algn="just">
              <a:buFontTx/>
              <a:buChar char="-"/>
            </a:pPr>
            <a:r>
              <a:rPr lang="ru-RU" dirty="0">
                <a:solidFill>
                  <a:schemeClr val="tx2">
                    <a:lumMod val="75000"/>
                  </a:schemeClr>
                </a:solidFill>
              </a:rPr>
              <a:t>проверка соответствующих документальных данных.</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6120680"/>
          </a:xfrm>
        </p:spPr>
        <p:txBody>
          <a:bodyPr>
            <a:normAutofit fontScale="85000" lnSpcReduction="20000"/>
          </a:bodyPr>
          <a:lstStyle/>
          <a:p>
            <a:pPr marL="90488" indent="628650" algn="just">
              <a:buNone/>
            </a:pPr>
            <a:r>
              <a:rPr lang="ru-RU" dirty="0">
                <a:solidFill>
                  <a:schemeClr val="tx2">
                    <a:lumMod val="75000"/>
                  </a:schemeClr>
                </a:solidFill>
              </a:rPr>
              <a:t>данные методы ветнадзора используются чаще всего в различных сочетаниях между собой, комплексно. Надзор будет эффективным только тогда, когда он ведется систематически, целенаправленно, принципиально, когда </a:t>
            </a:r>
            <a:r>
              <a:rPr lang="ru-RU" dirty="0" err="1">
                <a:solidFill>
                  <a:schemeClr val="tx2">
                    <a:lumMod val="75000"/>
                  </a:schemeClr>
                </a:solidFill>
              </a:rPr>
              <a:t>ветспециалистами</a:t>
            </a:r>
            <a:r>
              <a:rPr lang="ru-RU" dirty="0">
                <a:solidFill>
                  <a:schemeClr val="tx2">
                    <a:lumMod val="75000"/>
                  </a:schemeClr>
                </a:solidFill>
              </a:rPr>
              <a:t> не упускается даже малейший случай оценки состояния того или иного объекта, С другой стороны, действенность надзора во многом зависит от того, какие меры по его результатам принимаются заинтересованными должностными лицами, от которых зависит возможность исправления выявленных нарушений. Вместе с тем, одной информации итогов надзорной проверки недостаточно. Необходимо поинтересоваться - какие же меры все-таки приняты, что сделано, чтобы не только устранить, но и впредь не допускать грубых нарушений действующих ветеринарно-санитарных правил и производственных технологий.</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976664"/>
          </a:xfrm>
        </p:spPr>
        <p:txBody>
          <a:bodyPr>
            <a:normAutofit fontScale="85000" lnSpcReduction="20000"/>
          </a:bodyPr>
          <a:lstStyle/>
          <a:p>
            <a:pPr marL="179388" indent="539750" algn="just">
              <a:buNone/>
            </a:pPr>
            <a:r>
              <a:rPr lang="ru-RU" dirty="0">
                <a:solidFill>
                  <a:schemeClr val="tx2">
                    <a:lumMod val="75000"/>
                  </a:schemeClr>
                </a:solidFill>
              </a:rPr>
              <a:t>Обязанности:</a:t>
            </a:r>
          </a:p>
          <a:p>
            <a:pPr marL="179388" indent="539750" algn="just">
              <a:buNone/>
            </a:pPr>
            <a:endParaRPr lang="ru-RU" dirty="0">
              <a:solidFill>
                <a:schemeClr val="tx2">
                  <a:lumMod val="75000"/>
                </a:schemeClr>
              </a:solidFill>
            </a:endParaRPr>
          </a:p>
          <a:p>
            <a:pPr marL="179388" indent="539750" algn="just">
              <a:buNone/>
            </a:pPr>
            <a:r>
              <a:rPr lang="ru-RU" dirty="0" err="1">
                <a:solidFill>
                  <a:schemeClr val="tx2">
                    <a:lumMod val="75000"/>
                  </a:schemeClr>
                </a:solidFill>
              </a:rPr>
              <a:t>Ветспециалисты</a:t>
            </a:r>
            <a:r>
              <a:rPr lang="ru-RU" dirty="0">
                <a:solidFill>
                  <a:schemeClr val="tx2">
                    <a:lumMod val="75000"/>
                  </a:schemeClr>
                </a:solidFill>
              </a:rPr>
              <a:t> наделены Законом "О ветеринарном деле" и Ветеринарным уставом, определенными правами. </a:t>
            </a:r>
          </a:p>
          <a:p>
            <a:pPr marL="179388" indent="539750" algn="just">
              <a:buNone/>
            </a:pPr>
            <a:r>
              <a:rPr lang="ru-RU" b="1" dirty="0">
                <a:solidFill>
                  <a:schemeClr val="tx2">
                    <a:lumMod val="75000"/>
                  </a:schemeClr>
                </a:solidFill>
              </a:rPr>
              <a:t>В хозяйствах </a:t>
            </a:r>
            <a:r>
              <a:rPr lang="ru-RU" dirty="0">
                <a:solidFill>
                  <a:schemeClr val="tx2">
                    <a:lumMod val="75000"/>
                  </a:schemeClr>
                </a:solidFill>
              </a:rPr>
              <a:t>- это может быть устранение недостатков содержания и использования животных (очистка и дезинфекция помещений, территорий и других объектов); запрещение ввода и вывода животных, в том числе птицы; вывоза сырья, фуража; запрещение заготовок скота, птицы, продуктов и сырья; закрытие пастбищ, водоемов или запрещение использования их на определенный срок; проведение специальных профилактических или вынужденных ветеринарно-санитарных мероприятий, включая </a:t>
            </a:r>
            <a:r>
              <a:rPr lang="ru-RU" dirty="0" err="1">
                <a:solidFill>
                  <a:schemeClr val="tx2">
                    <a:lumMod val="75000"/>
                  </a:schemeClr>
                </a:solidFill>
              </a:rPr>
              <a:t>карантинирование</a:t>
            </a:r>
            <a:r>
              <a:rPr lang="ru-RU" dirty="0">
                <a:solidFill>
                  <a:schemeClr val="tx2">
                    <a:lumMod val="75000"/>
                  </a:schemeClr>
                </a:solidFill>
              </a:rPr>
              <a:t> хозяйств; меры по охране природы.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332656"/>
            <a:ext cx="8717600" cy="6336704"/>
          </a:xfrm>
        </p:spPr>
        <p:txBody>
          <a:bodyPr>
            <a:normAutofit fontScale="70000" lnSpcReduction="20000"/>
          </a:bodyPr>
          <a:lstStyle/>
          <a:p>
            <a:r>
              <a:rPr lang="ru-RU" b="1" dirty="0">
                <a:solidFill>
                  <a:schemeClr val="tx2">
                    <a:lumMod val="75000"/>
                  </a:schemeClr>
                </a:solidFill>
              </a:rPr>
              <a:t>Федеральные законы</a:t>
            </a:r>
            <a:endParaRPr lang="ru-RU" dirty="0">
              <a:solidFill>
                <a:schemeClr val="tx2">
                  <a:lumMod val="75000"/>
                </a:schemeClr>
              </a:solidFill>
            </a:endParaRPr>
          </a:p>
          <a:p>
            <a:r>
              <a:rPr lang="ru-RU" dirty="0">
                <a:solidFill>
                  <a:schemeClr val="tx2">
                    <a:lumMod val="75000"/>
                  </a:schemeClr>
                </a:solidFill>
              </a:rPr>
              <a:t> </a:t>
            </a:r>
          </a:p>
          <a:p>
            <a:r>
              <a:rPr lang="ru-RU" dirty="0">
                <a:solidFill>
                  <a:schemeClr val="tx2">
                    <a:lumMod val="75000"/>
                  </a:schemeClr>
                </a:solidFill>
              </a:rPr>
              <a:t>Закон Российской Федерации от 14.05.1993 г. № 4979-1 «О ветеринарии».</a:t>
            </a:r>
          </a:p>
          <a:p>
            <a:r>
              <a:rPr lang="ru-RU" dirty="0">
                <a:solidFill>
                  <a:schemeClr val="tx2">
                    <a:lumMod val="75000"/>
                  </a:schemeClr>
                </a:solidFill>
              </a:rPr>
              <a:t>Федеральный закон от 04.05.2011 г. № 99-ФЗ «О лицензировании отдельных видов деятельности».</a:t>
            </a:r>
          </a:p>
          <a:p>
            <a:r>
              <a:rPr lang="ru-RU" dirty="0">
                <a:solidFill>
                  <a:schemeClr val="tx2">
                    <a:lumMod val="75000"/>
                  </a:schemeClr>
                </a:solidFill>
              </a:rPr>
              <a:t>Федеральный закон от 10.01.2002 г. № 7-ФЗ «Об охране окружающей среды».</a:t>
            </a:r>
          </a:p>
          <a:p>
            <a:r>
              <a:rPr lang="ru-RU" dirty="0">
                <a:solidFill>
                  <a:schemeClr val="tx2">
                    <a:lumMod val="75000"/>
                  </a:schemeClr>
                </a:solidFill>
              </a:rPr>
              <a:t>Федеральный закон от 24.07.2007 г. № 209-ФЗ «О развитии малого и среднего предпринимательства в Российской Федерации».</a:t>
            </a:r>
          </a:p>
          <a:p>
            <a:r>
              <a:rPr lang="ru-RU" dirty="0">
                <a:solidFill>
                  <a:schemeClr val="tx2">
                    <a:lumMod val="75000"/>
                  </a:schemeClr>
                </a:solidFill>
              </a:rPr>
              <a:t>Федеральный закон от 09.10.2013 г. № 67-ФЗ «Технический регламент на молоко и молочную продукцию»,</a:t>
            </a:r>
            <a:r>
              <a:rPr lang="ru-RU" dirty="0"/>
              <a:t> </a:t>
            </a:r>
            <a:r>
              <a:rPr lang="ru-RU" sz="3100" dirty="0">
                <a:solidFill>
                  <a:schemeClr val="tx2">
                    <a:lumMod val="75000"/>
                  </a:schemeClr>
                </a:solidFill>
              </a:rPr>
              <a:t>(с изменениями на 23 июня 2023 года).</a:t>
            </a:r>
          </a:p>
          <a:p>
            <a:r>
              <a:rPr lang="ru-RU" dirty="0">
                <a:solidFill>
                  <a:schemeClr val="tx2">
                    <a:lumMod val="75000"/>
                  </a:schemeClr>
                </a:solidFill>
              </a:rPr>
              <a:t>Федеральный закон от 09.12.2011 г. № 883-ФЗ «Технический регламент на масложировую продукцию», </a:t>
            </a:r>
            <a:r>
              <a:rPr lang="ru-RU" sz="3100" dirty="0">
                <a:solidFill>
                  <a:schemeClr val="tx2">
                    <a:lumMod val="75000"/>
                  </a:schemeClr>
                </a:solidFill>
              </a:rPr>
              <a:t>(с изменениями на 23 июня 2023 года)</a:t>
            </a:r>
          </a:p>
          <a:p>
            <a:r>
              <a:rPr lang="ru-RU" dirty="0">
                <a:solidFill>
                  <a:schemeClr val="tx2">
                    <a:lumMod val="75000"/>
                  </a:schemeClr>
                </a:solidFill>
              </a:rPr>
              <a:t>Федеральный закон от 12.04.2010 г. № 61-ФЗ "Об обращении лекарственных средств".</a:t>
            </a:r>
          </a:p>
          <a:p>
            <a:r>
              <a:rPr lang="ru-RU" dirty="0">
                <a:solidFill>
                  <a:schemeClr val="tx2">
                    <a:lumMod val="75000"/>
                  </a:schemeClr>
                </a:solidFill>
              </a:rPr>
              <a:t>Федеральный закон от 04.05.2011 г. № 99-ФЗ «О лицензировании отдельных видов деятельности», </a:t>
            </a:r>
            <a:r>
              <a:rPr lang="ru-RU" sz="3100" dirty="0">
                <a:solidFill>
                  <a:schemeClr val="tx2">
                    <a:lumMod val="75000"/>
                  </a:schemeClr>
                </a:solidFill>
              </a:rPr>
              <a:t> от 08.08.2024 № 310-ФЗ</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597352"/>
          </a:xfrm>
        </p:spPr>
        <p:txBody>
          <a:bodyPr>
            <a:normAutofit fontScale="70000" lnSpcReduction="20000"/>
          </a:bodyPr>
          <a:lstStyle/>
          <a:p>
            <a:pPr marL="179388" indent="539750" algn="just">
              <a:buNone/>
            </a:pPr>
            <a:r>
              <a:rPr lang="ru-RU" sz="3400" b="1" dirty="0">
                <a:solidFill>
                  <a:schemeClr val="tx2">
                    <a:lumMod val="75000"/>
                  </a:schemeClr>
                </a:solidFill>
              </a:rPr>
              <a:t>На транспорте </a:t>
            </a:r>
            <a:r>
              <a:rPr lang="ru-RU" sz="3400" dirty="0">
                <a:solidFill>
                  <a:schemeClr val="tx2">
                    <a:lumMod val="75000"/>
                  </a:schemeClr>
                </a:solidFill>
              </a:rPr>
              <a:t>может вводиться запрещение перевозки животных, продуктов и сырья животного происхождения; удаление животных, заболевших в пути следования; дезинфекция и очистка транспортных средств; временное закрытие станций установление объездных путей.</a:t>
            </a:r>
          </a:p>
          <a:p>
            <a:pPr marL="179388" indent="539750" algn="just">
              <a:buNone/>
            </a:pPr>
            <a:r>
              <a:rPr lang="ru-RU" sz="3400" b="1" dirty="0">
                <a:solidFill>
                  <a:schemeClr val="tx2">
                    <a:lumMod val="75000"/>
                  </a:schemeClr>
                </a:solidFill>
              </a:rPr>
              <a:t>В молочной промышленности </a:t>
            </a:r>
            <a:r>
              <a:rPr lang="ru-RU" sz="3400" dirty="0">
                <a:solidFill>
                  <a:schemeClr val="tx2">
                    <a:lumMod val="75000"/>
                  </a:schemeClr>
                </a:solidFill>
              </a:rPr>
              <a:t>по результатам надзора может производиться браковка негодной и обеззараживание условно годной продукции; санитарно-дезинфекционные меры; приостановка производственных процессов; закрытие цехов, предприятий.</a:t>
            </a:r>
          </a:p>
          <a:p>
            <a:pPr marL="179388" indent="539750" algn="just">
              <a:buNone/>
            </a:pPr>
            <a:r>
              <a:rPr lang="ru-RU" sz="3400" b="1" dirty="0">
                <a:solidFill>
                  <a:schemeClr val="tx2">
                    <a:lumMod val="75000"/>
                  </a:schemeClr>
                </a:solidFill>
              </a:rPr>
              <a:t> В мясоперерабатывающей и сырьевой промышленности</a:t>
            </a:r>
            <a:r>
              <a:rPr lang="ru-RU" sz="3400" dirty="0">
                <a:solidFill>
                  <a:schemeClr val="tx2">
                    <a:lumMod val="75000"/>
                  </a:schemeClr>
                </a:solidFill>
              </a:rPr>
              <a:t> из результатов надзора возможно запрещение убоя больных животных; браковка туш или же их частей и отдельных органов; обеззараживание условно годной продукции убоя; изъятие (конфискация) зараженных продуктов и сырья; санитарно-дезинфекционные мероприятия; приостановка производственных процессов; временное закрытие цехов, предприятий.</a:t>
            </a:r>
          </a:p>
          <a:p>
            <a:pPr marL="179388" indent="539750" algn="just">
              <a:buNone/>
            </a:pPr>
            <a:endParaRPr lang="ru-RU" dirty="0">
              <a:solidFill>
                <a:schemeClr val="tx2">
                  <a:lumMod val="75000"/>
                </a:schemeClr>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832648"/>
          </a:xfrm>
        </p:spPr>
        <p:txBody>
          <a:bodyPr>
            <a:normAutofit fontScale="92500" lnSpcReduction="20000"/>
          </a:bodyPr>
          <a:lstStyle/>
          <a:p>
            <a:pPr algn="just">
              <a:buNone/>
            </a:pPr>
            <a:r>
              <a:rPr lang="ru-RU" dirty="0">
                <a:solidFill>
                  <a:schemeClr val="tx2">
                    <a:lumMod val="75000"/>
                  </a:schemeClr>
                </a:solidFill>
              </a:rPr>
              <a:t>       </a:t>
            </a:r>
            <a:r>
              <a:rPr lang="ru-RU" b="1" dirty="0">
                <a:solidFill>
                  <a:schemeClr val="tx2">
                    <a:lumMod val="75000"/>
                  </a:schemeClr>
                </a:solidFill>
              </a:rPr>
              <a:t>На рынках </a:t>
            </a:r>
            <a:r>
              <a:rPr lang="ru-RU" dirty="0">
                <a:solidFill>
                  <a:schemeClr val="tx2">
                    <a:lumMod val="75000"/>
                  </a:schemeClr>
                </a:solidFill>
              </a:rPr>
              <a:t>представители надзора вправе произвести браковку и конфискацию мясных туш, их частей или отдельных органов; обезвреживание условно-годной продукции; запрещение торговли скотом, птицей, сырьем или готовыми продуктами животноводства; санитарно- дезинфекционные мероприятия; временное закрытие рынка.</a:t>
            </a:r>
          </a:p>
          <a:p>
            <a:pPr algn="just">
              <a:buNone/>
            </a:pPr>
            <a:r>
              <a:rPr lang="ru-RU" dirty="0">
                <a:solidFill>
                  <a:schemeClr val="tx2">
                    <a:lumMod val="75000"/>
                  </a:schemeClr>
                </a:solidFill>
              </a:rPr>
              <a:t>        </a:t>
            </a:r>
            <a:r>
              <a:rPr lang="ru-RU" b="1" dirty="0">
                <a:solidFill>
                  <a:schemeClr val="tx2">
                    <a:lumMod val="75000"/>
                  </a:schemeClr>
                </a:solidFill>
              </a:rPr>
              <a:t>На пограничных контрольных ветеринарных пунктах </a:t>
            </a:r>
            <a:r>
              <a:rPr lang="ru-RU" dirty="0">
                <a:solidFill>
                  <a:schemeClr val="tx2">
                    <a:lumMod val="75000"/>
                  </a:schemeClr>
                </a:solidFill>
              </a:rPr>
              <a:t>надзорные органы могут проводить изоляцию больных животных, конфискацию сырья животного происхождения, прекращение экспортно-импортных операций (закрытие границы) и др.</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404664"/>
            <a:ext cx="8712968" cy="6264696"/>
          </a:xfrm>
        </p:spPr>
        <p:txBody>
          <a:bodyPr>
            <a:normAutofit fontScale="47500" lnSpcReduction="20000"/>
          </a:bodyPr>
          <a:lstStyle/>
          <a:p>
            <a:pPr algn="ctr">
              <a:buNone/>
            </a:pPr>
            <a:r>
              <a:rPr lang="ru-RU" b="1" dirty="0">
                <a:solidFill>
                  <a:schemeClr val="tx2">
                    <a:lumMod val="50000"/>
                  </a:schemeClr>
                </a:solidFill>
              </a:rPr>
              <a:t>Постановления и распоряжения</a:t>
            </a:r>
            <a:endParaRPr lang="ru-RU" dirty="0">
              <a:solidFill>
                <a:schemeClr val="tx2">
                  <a:lumMod val="50000"/>
                </a:schemeClr>
              </a:solidFill>
            </a:endParaRPr>
          </a:p>
          <a:p>
            <a:pPr algn="ctr">
              <a:buNone/>
            </a:pPr>
            <a:r>
              <a:rPr lang="ru-RU" b="1" dirty="0">
                <a:solidFill>
                  <a:schemeClr val="tx2">
                    <a:lumMod val="50000"/>
                  </a:schemeClr>
                </a:solidFill>
              </a:rPr>
              <a:t>Правительства Российской Федерации</a:t>
            </a:r>
            <a:endParaRPr lang="ru-RU" dirty="0">
              <a:solidFill>
                <a:schemeClr val="tx2">
                  <a:lumMod val="50000"/>
                </a:schemeClr>
              </a:solidFill>
            </a:endParaRPr>
          </a:p>
          <a:p>
            <a:pPr algn="just">
              <a:buNone/>
            </a:pPr>
            <a:r>
              <a:rPr lang="ru-RU" dirty="0">
                <a:solidFill>
                  <a:schemeClr val="tx2">
                    <a:lumMod val="50000"/>
                  </a:schemeClr>
                </a:solidFill>
              </a:rPr>
              <a:t> </a:t>
            </a:r>
          </a:p>
          <a:p>
            <a:pPr algn="just"/>
            <a:r>
              <a:rPr lang="ru-RU" sz="3600" dirty="0">
                <a:solidFill>
                  <a:schemeClr val="tx2">
                    <a:lumMod val="50000"/>
                  </a:schemeClr>
                </a:solidFill>
              </a:rPr>
              <a:t>Постановление Правительства Российской Федерации от 29.10.1992 г. № 830 «О Государственной ветеринарной службе РФ по охране территории России от заноса заразных болезней животных из иностранных государств».</a:t>
            </a:r>
          </a:p>
          <a:p>
            <a:pPr algn="just"/>
            <a:r>
              <a:rPr lang="ru-RU" sz="3600" dirty="0">
                <a:solidFill>
                  <a:schemeClr val="tx2">
                    <a:lumMod val="50000"/>
                  </a:schemeClr>
                </a:solidFill>
              </a:rPr>
              <a:t>Мероприятия по усилению охраны территории Российской Федерации от заноса заразных болезней животных из иностранных государств, утвержденные заместителем Председателя Правительства Российской Федерации (утв. Правительством РФ 23.12.1993).</a:t>
            </a:r>
          </a:p>
          <a:p>
            <a:pPr algn="just"/>
            <a:r>
              <a:rPr lang="ru-RU" sz="3600" dirty="0">
                <a:solidFill>
                  <a:schemeClr val="tx2">
                    <a:lumMod val="50000"/>
                  </a:schemeClr>
                </a:solidFill>
              </a:rPr>
              <a:t>Постановление Правительства Российской Федерации от 29.09.1997 г. № 1263 «Об утверждении Положения о проведении экспертизы некачественных и опасных продовольственного сырья и пищевых продуктов, их использовании или уничтожении» (внесены изменения </a:t>
            </a:r>
            <a:r>
              <a:rPr lang="ru-RU" dirty="0"/>
              <a:t>от 5 июня 2013 г. N 476 )</a:t>
            </a:r>
            <a:endParaRPr lang="ru-RU" sz="3600" dirty="0">
              <a:solidFill>
                <a:schemeClr val="tx2">
                  <a:lumMod val="50000"/>
                </a:schemeClr>
              </a:solidFill>
            </a:endParaRPr>
          </a:p>
          <a:p>
            <a:pPr algn="just"/>
            <a:r>
              <a:rPr lang="ru-RU" sz="3600" dirty="0">
                <a:solidFill>
                  <a:schemeClr val="tx2">
                    <a:lumMod val="50000"/>
                  </a:schemeClr>
                </a:solidFill>
              </a:rPr>
              <a:t>Постановление Правительства РФ от 31 декабря 2020 г. N 2463 "Об утверждении Правил продажи товаров по договору розничной купли-продажи, перечня товаров длительного пользования, на которые не распространяется требование потребителя о безвозмездном предоставлении ему товара, обладающего этими же основными потребительскими свойствами, на период ремонта или замены такого товара, и перечня непродовольственных товаров надлежащего качества, не подлежащих обмену, а также о внесении изменений в некоторые акты Правительства Российской Федерации" (с изменениями и дополнениями 17 мая 2024 г.)</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264696"/>
          </a:xfrm>
        </p:spPr>
        <p:txBody>
          <a:bodyPr>
            <a:normAutofit fontScale="70000" lnSpcReduction="20000"/>
          </a:bodyPr>
          <a:lstStyle/>
          <a:p>
            <a:pPr algn="just"/>
            <a:r>
              <a:rPr lang="ru-RU" dirty="0">
                <a:solidFill>
                  <a:schemeClr val="tx2">
                    <a:lumMod val="50000"/>
                  </a:schemeClr>
                </a:solidFill>
              </a:rPr>
              <a:t>Постановление Правительства РФ от 1 июня 2021 г. N 853 "Об утверждении Правил ввоза лекарственных средств для медицинского применения в Российскую Федерацию и признании утратившими силу некоторых актов и отдельных положений некоторых актов Правительства Российской Федерации" (с изменениями и дополнениями от 26 декабря 2022 г., 17 июня, 10 августа 2023 г.)</a:t>
            </a:r>
          </a:p>
          <a:p>
            <a:pPr algn="just"/>
            <a:r>
              <a:rPr lang="ru-RU" dirty="0">
                <a:solidFill>
                  <a:schemeClr val="tx2">
                    <a:lumMod val="50000"/>
                  </a:schemeClr>
                </a:solidFill>
              </a:rPr>
              <a:t>Постановление Правительства Российской Федерации от 22.11.2000 г. № 883 «Об организации и проведении мониторинга качества, безопасности пищевых продуктов и здоровья населения» (с изменениями от </a:t>
            </a:r>
            <a:r>
              <a:rPr lang="ru-RU" dirty="0"/>
              <a:t>26 октября 2019 г., 19 января 2024 г.</a:t>
            </a:r>
            <a:r>
              <a:rPr lang="ru-RU" dirty="0">
                <a:solidFill>
                  <a:schemeClr val="tx2">
                    <a:lumMod val="50000"/>
                  </a:schemeClr>
                </a:solidFill>
              </a:rPr>
              <a:t>).</a:t>
            </a:r>
          </a:p>
          <a:p>
            <a:pPr algn="just"/>
            <a:r>
              <a:rPr lang="ru-RU" dirty="0">
                <a:solidFill>
                  <a:schemeClr val="tx2">
                    <a:lumMod val="50000"/>
                  </a:schemeClr>
                </a:solidFill>
              </a:rPr>
              <a:t>Постановление Правительства Российской Федерации от 21.12.2000 г. № 987 «О государственном надзоре и контроле в области обеспечения качества и безопасности пищевых продуктов», (в редакции от </a:t>
            </a:r>
            <a:r>
              <a:rPr lang="ru-RU" dirty="0"/>
              <a:t>05.06.2013  № 476</a:t>
            </a:r>
            <a:r>
              <a:rPr lang="ru-RU" dirty="0">
                <a:solidFill>
                  <a:schemeClr val="tx2">
                    <a:lumMod val="50000"/>
                  </a:schemeClr>
                </a:solidFill>
              </a:rPr>
              <a:t>).</a:t>
            </a:r>
          </a:p>
          <a:p>
            <a:pPr algn="just"/>
            <a:r>
              <a:rPr lang="ru-RU" dirty="0">
                <a:solidFill>
                  <a:schemeClr val="tx2">
                    <a:lumMod val="50000"/>
                  </a:schemeClr>
                </a:solidFill>
              </a:rPr>
              <a:t>Постановление Правительства Российской Федерации от 21.12.2000 г. № 988 «О государственной регистрации новых пищевых продуктов, материалов и изделий» (с изменениями дополнениями от </a:t>
            </a:r>
            <a:r>
              <a:rPr lang="ru-RU" dirty="0"/>
              <a:t>27 апреля 2001 г., 14 января 2002 г., 11 февраля 2003 г., 26 января, 26 февраля 2007 г.</a:t>
            </a:r>
            <a:r>
              <a:rPr lang="ru-RU" dirty="0">
                <a:solidFill>
                  <a:schemeClr val="tx2">
                    <a:lumMod val="50000"/>
                  </a:schemeClr>
                </a:solidFil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p:spPr>
        <p:txBody>
          <a:bodyPr>
            <a:normAutofit fontScale="70000" lnSpcReduction="20000"/>
          </a:bodyPr>
          <a:lstStyle/>
          <a:p>
            <a:pPr algn="just"/>
            <a:r>
              <a:rPr lang="ru-RU" dirty="0">
                <a:solidFill>
                  <a:schemeClr val="tx2">
                    <a:lumMod val="50000"/>
                  </a:schemeClr>
                </a:solidFill>
              </a:rPr>
              <a:t>Постановление Правительства Российской Федерации от 18.01.2002 г. № 26 «О государственной регистрации кормов, полученных из генно-инженерно-модифицированных организмов» (с изменениями и дополнениями от </a:t>
            </a:r>
            <a:r>
              <a:rPr lang="ru-RU" dirty="0"/>
              <a:t>14 июля 2006 г.</a:t>
            </a:r>
            <a:r>
              <a:rPr lang="ru-RU" dirty="0">
                <a:solidFill>
                  <a:schemeClr val="tx2">
                    <a:lumMod val="50000"/>
                  </a:schemeClr>
                </a:solidFill>
              </a:rPr>
              <a:t>).</a:t>
            </a:r>
          </a:p>
          <a:p>
            <a:pPr algn="just"/>
            <a:r>
              <a:rPr lang="ru-RU" dirty="0">
                <a:solidFill>
                  <a:schemeClr val="tx2">
                    <a:lumMod val="50000"/>
                  </a:schemeClr>
                </a:solidFill>
              </a:rPr>
              <a:t>Постановление Правительства Российской Федерации от 24.03.2006 г. № 159 «О применении ветеринарных мер при ввозе живых животных и продукции животного происхождения на таможенную территорию Российской Федерации» (с изменениями и дополнениями от  </a:t>
            </a:r>
            <a:r>
              <a:rPr lang="ru-RU" dirty="0"/>
              <a:t>27 ноября 2006 г., 8 декабря 2010 г., 11 октября 2012 г., 15 июля 2021 г., 26 апреля 2022 г.</a:t>
            </a:r>
            <a:r>
              <a:rPr lang="ru-RU" dirty="0">
                <a:solidFill>
                  <a:schemeClr val="tx2">
                    <a:lumMod val="50000"/>
                  </a:schemeClr>
                </a:solidFill>
              </a:rPr>
              <a:t>).</a:t>
            </a:r>
          </a:p>
          <a:p>
            <a:pPr algn="just"/>
            <a:r>
              <a:rPr lang="ru-RU" dirty="0">
                <a:solidFill>
                  <a:schemeClr val="tx2">
                    <a:lumMod val="50000"/>
                  </a:schemeClr>
                </a:solidFill>
              </a:rPr>
              <a:t>Постановление Правительства Российской Федерации от 26.05.2006 г. № 310 «Об отчуждении животных и изъятии продуктов животноводства при ликвидации очагов особо опасных болезней животных» (с изменениями и дополнениями  от </a:t>
            </a:r>
            <a:r>
              <a:rPr lang="ru-RU" dirty="0"/>
              <a:t>31 декабря 2020 г., 30 ноября 2022 г., 27 июня 2024 г.</a:t>
            </a:r>
            <a:r>
              <a:rPr lang="ru-RU" dirty="0">
                <a:solidFill>
                  <a:schemeClr val="tx2">
                    <a:lumMod val="50000"/>
                  </a:schemeClr>
                </a:solidFill>
              </a:rPr>
              <a:t>).</a:t>
            </a:r>
          </a:p>
          <a:p>
            <a:pPr algn="just"/>
            <a:r>
              <a:rPr lang="ru-RU" dirty="0">
                <a:solidFill>
                  <a:schemeClr val="tx2">
                    <a:lumMod val="50000"/>
                  </a:schemeClr>
                </a:solidFill>
              </a:rPr>
              <a:t>Постановление Правительства Российской Федерации от 02.02.2006 г. № 60 «Об утверждении положения о проведении социально-гигиенического мониторинга» (в редакции от </a:t>
            </a:r>
            <a:r>
              <a:rPr lang="ru-RU" dirty="0"/>
              <a:t>25.05.2017  № 631</a:t>
            </a:r>
            <a:r>
              <a:rPr lang="ru-RU" dirty="0">
                <a:solidFill>
                  <a:schemeClr val="tx2">
                    <a:lumMod val="50000"/>
                  </a:schemeClr>
                </a:solidFill>
              </a:rPr>
              <a:t>).</a:t>
            </a:r>
          </a:p>
          <a:p>
            <a:pPr>
              <a:buNone/>
            </a:pPr>
            <a:endParaRPr lang="ru-RU" dirty="0">
              <a:solidFill>
                <a:schemeClr val="tx2">
                  <a:lumMod val="5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597352"/>
          </a:xfrm>
        </p:spPr>
        <p:txBody>
          <a:bodyPr>
            <a:normAutofit fontScale="55000" lnSpcReduction="20000"/>
          </a:bodyPr>
          <a:lstStyle/>
          <a:p>
            <a:pPr algn="just"/>
            <a:r>
              <a:rPr lang="ru-RU" dirty="0">
                <a:solidFill>
                  <a:schemeClr val="tx2">
                    <a:lumMod val="50000"/>
                  </a:schemeClr>
                </a:solidFill>
              </a:rPr>
              <a:t>Постановление Правительства Российской Федерации от 01.11.2007 г. № 734 «О Федеральном агентстве по обустройству государственной границы Российской Федерации» (в редакции от 27.12.2014 г. №1581).</a:t>
            </a:r>
          </a:p>
          <a:p>
            <a:pPr algn="just"/>
            <a:r>
              <a:rPr lang="ru-RU" dirty="0">
                <a:solidFill>
                  <a:schemeClr val="tx2">
                    <a:lumMod val="50000"/>
                  </a:schemeClr>
                </a:solidFill>
              </a:rPr>
              <a:t>Постановление Правительства Российской Федерации от 25.12.2007 г. № 930 «Об утверждении общих требований к строительству, реконструкции, оборудованию и техническому оснащению зданий, помещений и сооружений, необходимых для организации пограничного, таможенного и иных видов контроля, осуществляемого в пунктах пропуска через государственную границу Российской Федерации» (с изменениями и дополнениями от </a:t>
            </a:r>
            <a:r>
              <a:rPr lang="ru-RU" dirty="0"/>
              <a:t>4 сентября 2012 г., 11 декабря 2019 г., 14 апреля 2022 г., 4 мая 2023 г.)</a:t>
            </a:r>
            <a:r>
              <a:rPr lang="ru-RU" dirty="0">
                <a:solidFill>
                  <a:schemeClr val="tx2">
                    <a:lumMod val="50000"/>
                  </a:schemeClr>
                </a:solidFill>
              </a:rPr>
              <a:t>.</a:t>
            </a:r>
          </a:p>
          <a:p>
            <a:pPr algn="just"/>
            <a:r>
              <a:rPr lang="ru-RU" dirty="0">
                <a:solidFill>
                  <a:schemeClr val="tx2">
                    <a:lumMod val="50000"/>
                  </a:schemeClr>
                </a:solidFill>
              </a:rPr>
              <a:t>Постановление Правительства Российской Федерации от 16.02.2008 г. № 94 «О видах контроля, осуществляемых в пунктах пропуска через Государственную границу Российской Федерации».</a:t>
            </a:r>
          </a:p>
          <a:p>
            <a:pPr algn="just"/>
            <a:r>
              <a:rPr lang="ru-RU" dirty="0">
                <a:solidFill>
                  <a:schemeClr val="tx2">
                    <a:lumMod val="50000"/>
                  </a:schemeClr>
                </a:solidFill>
              </a:rPr>
              <a:t>Постановление Правительства Российской Федерации от 21.02.2008 г. № 109 «Об определении перечней пунктов пропуска через государственную границу Российской Федерации, специально оборудованных и предназначенных для ввоза на территорию Российской Федерации животных, продуктов животноводства и кормов, </a:t>
            </a:r>
            <a:r>
              <a:rPr lang="ru-RU" dirty="0" err="1">
                <a:solidFill>
                  <a:schemeClr val="tx2">
                    <a:lumMod val="50000"/>
                  </a:schemeClr>
                </a:solidFill>
              </a:rPr>
              <a:t>подкарантинной</a:t>
            </a:r>
            <a:r>
              <a:rPr lang="ru-RU" dirty="0">
                <a:solidFill>
                  <a:schemeClr val="tx2">
                    <a:lumMod val="50000"/>
                  </a:schemeClr>
                </a:solidFill>
              </a:rPr>
              <a:t> продукции (</a:t>
            </a:r>
            <a:r>
              <a:rPr lang="ru-RU" dirty="0" err="1">
                <a:solidFill>
                  <a:schemeClr val="tx2">
                    <a:lumMod val="50000"/>
                  </a:schemeClr>
                </a:solidFill>
              </a:rPr>
              <a:t>подкарантинного</a:t>
            </a:r>
            <a:r>
              <a:rPr lang="ru-RU" dirty="0">
                <a:solidFill>
                  <a:schemeClr val="tx2">
                    <a:lumMod val="50000"/>
                  </a:schemeClr>
                </a:solidFill>
              </a:rPr>
              <a:t> материала, </a:t>
            </a:r>
            <a:r>
              <a:rPr lang="ru-RU" dirty="0" err="1">
                <a:solidFill>
                  <a:schemeClr val="tx2">
                    <a:lumMod val="50000"/>
                  </a:schemeClr>
                </a:solidFill>
              </a:rPr>
              <a:t>подкарантинного</a:t>
            </a:r>
            <a:r>
              <a:rPr lang="ru-RU" dirty="0">
                <a:solidFill>
                  <a:schemeClr val="tx2">
                    <a:lumMod val="50000"/>
                  </a:schemeClr>
                </a:solidFill>
              </a:rPr>
              <a:t> груза)» (с изменениями и дополнениями  </a:t>
            </a:r>
            <a:r>
              <a:rPr lang="ru-RU" dirty="0"/>
              <a:t>от 15.07.2021 № 1210</a:t>
            </a:r>
            <a:r>
              <a:rPr lang="ru-RU" dirty="0">
                <a:solidFill>
                  <a:schemeClr val="tx2">
                    <a:lumMod val="50000"/>
                  </a:schemeClr>
                </a:solidFill>
              </a:rPr>
              <a:t>).</a:t>
            </a:r>
          </a:p>
          <a:p>
            <a:pPr algn="just"/>
            <a:r>
              <a:rPr lang="ru-RU" dirty="0">
                <a:solidFill>
                  <a:schemeClr val="tx2">
                    <a:lumMod val="50000"/>
                  </a:schemeClr>
                </a:solidFill>
              </a:rPr>
              <a:t>Распоряжение Правительства Российской Федерации от 24.06.2008 г. № 907-р «Об утверждении перечня видов хозяйственной и иной деятельности, которые могут осуществляться в пределах пунктов пропуска через государственную границу Российской Федерации».</a:t>
            </a:r>
          </a:p>
          <a:p>
            <a:pPr algn="just">
              <a:buNone/>
            </a:pPr>
            <a:endParaRPr lang="ru-RU" dirty="0">
              <a:solidFill>
                <a:schemeClr val="tx2">
                  <a:lumMod val="50000"/>
                </a:schemeClr>
              </a:solidFill>
            </a:endParaRPr>
          </a:p>
          <a:p>
            <a:pPr>
              <a:buNone/>
            </a:pPr>
            <a:endParaRPr lang="ru-RU" dirty="0">
              <a:solidFill>
                <a:schemeClr val="tx2">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669360"/>
          </a:xfrm>
        </p:spPr>
        <p:txBody>
          <a:bodyPr>
            <a:normAutofit fontScale="70000" lnSpcReduction="20000"/>
          </a:bodyPr>
          <a:lstStyle/>
          <a:p>
            <a:pPr algn="just"/>
            <a:r>
              <a:rPr lang="ru-RU" dirty="0">
                <a:solidFill>
                  <a:schemeClr val="tx2">
                    <a:lumMod val="50000"/>
                  </a:schemeClr>
                </a:solidFill>
              </a:rPr>
              <a:t>Постановление Правительства Российской Федерации от 26.06.2008 г. № 482 «Об утверждении Правил установления, открытия, функционирования (эксплуатации), реконструкции и закрытия пунктов пропуска через государственную границу Российской Федерации» (</a:t>
            </a:r>
            <a:r>
              <a:rPr lang="ru-RU" dirty="0"/>
              <a:t>с дополнениями и изменениями от 4 мая 2023 г.</a:t>
            </a:r>
            <a:r>
              <a:rPr lang="ru-RU" dirty="0">
                <a:solidFill>
                  <a:schemeClr val="tx2">
                    <a:lumMod val="50000"/>
                  </a:schemeClr>
                </a:solidFill>
              </a:rPr>
              <a:t>).</a:t>
            </a:r>
          </a:p>
          <a:p>
            <a:pPr algn="just"/>
            <a:r>
              <a:rPr lang="ru-RU" dirty="0">
                <a:solidFill>
                  <a:schemeClr val="tx2">
                    <a:lumMod val="50000"/>
                  </a:schemeClr>
                </a:solidFill>
              </a:rPr>
              <a:t>Постановление Правительства Российской Федерации от 20.11.2008 г. № 872 «Об утверждении Правил осуществления контроля в пунктах пропуска через государственную границу Российской Федерации» (</a:t>
            </a:r>
            <a:r>
              <a:rPr lang="ru-RU" dirty="0"/>
              <a:t>с дополнениями и изменениями от 3 апреля 2023 г.</a:t>
            </a:r>
            <a:r>
              <a:rPr lang="ru-RU" dirty="0">
                <a:solidFill>
                  <a:schemeClr val="tx2">
                    <a:lumMod val="50000"/>
                  </a:schemeClr>
                </a:solidFill>
              </a:rPr>
              <a:t>).</a:t>
            </a:r>
          </a:p>
          <a:p>
            <a:pPr algn="just"/>
            <a:r>
              <a:rPr lang="ru-RU" dirty="0"/>
              <a:t>Приказ ФГКУ </a:t>
            </a:r>
            <a:r>
              <a:rPr lang="ru-RU" dirty="0" err="1"/>
              <a:t>Росгранстрой</a:t>
            </a:r>
            <a:r>
              <a:rPr lang="ru-RU" dirty="0"/>
              <a:t> от 19 февраля 2024 года № 43 «О внесении изменений в организационную структуру и персональный состав администраций пунктов пропуска через государственную границу Российской Федерации», утвержденные приказом ФГКУ </a:t>
            </a:r>
            <a:r>
              <a:rPr lang="ru-RU" dirty="0" err="1"/>
              <a:t>Росгранстрой</a:t>
            </a:r>
            <a:r>
              <a:rPr lang="ru-RU" dirty="0"/>
              <a:t> от 23 августа 2023 года № 313</a:t>
            </a:r>
            <a:r>
              <a:rPr lang="ru-RU" dirty="0">
                <a:solidFill>
                  <a:schemeClr val="tx2">
                    <a:lumMod val="50000"/>
                  </a:schemeClr>
                </a:solidFill>
              </a:rPr>
              <a:t>.</a:t>
            </a:r>
          </a:p>
          <a:p>
            <a:pPr algn="just"/>
            <a:r>
              <a:rPr lang="ru-RU" sz="3100" dirty="0">
                <a:solidFill>
                  <a:schemeClr val="tx2">
                    <a:lumMod val="50000"/>
                  </a:schemeClr>
                </a:solidFill>
              </a:rPr>
              <a:t>Постановление Правительства РФ от 15 сентября 2020 г. N 1447 "Об утверждении Правил уничтожения изъятых фальсифицированных лекарственных средств, недоброкачественных лекарственных средств и контрафактных лекарственных средств"</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669360"/>
          </a:xfrm>
        </p:spPr>
        <p:txBody>
          <a:bodyPr>
            <a:normAutofit fontScale="62500" lnSpcReduction="20000"/>
          </a:bodyPr>
          <a:lstStyle/>
          <a:p>
            <a:pPr algn="just"/>
            <a:r>
              <a:rPr lang="ru-RU" dirty="0">
                <a:solidFill>
                  <a:schemeClr val="tx2">
                    <a:lumMod val="50000"/>
                  </a:schemeClr>
                </a:solidFill>
              </a:rPr>
              <a:t>Постановление Правительства Российской Федерации от 21.11.2011 г. № 957 «Об организации лицензирования отдельных видов деятельности» (с дополнениями и изменениями от </a:t>
            </a:r>
            <a:r>
              <a:rPr lang="ru-RU" u="sng" dirty="0"/>
              <a:t> </a:t>
            </a:r>
            <a:r>
              <a:rPr lang="ru-RU" dirty="0"/>
              <a:t>14.09.2021 № 1559</a:t>
            </a:r>
            <a:r>
              <a:rPr lang="ru-RU" dirty="0">
                <a:solidFill>
                  <a:schemeClr val="tx2">
                    <a:lumMod val="50000"/>
                  </a:schemeClr>
                </a:solidFill>
              </a:rPr>
              <a:t>).</a:t>
            </a:r>
          </a:p>
          <a:p>
            <a:pPr algn="just"/>
            <a:r>
              <a:rPr lang="ru-RU" dirty="0">
                <a:solidFill>
                  <a:schemeClr val="tx2">
                    <a:lumMod val="50000"/>
                  </a:schemeClr>
                </a:solidFill>
              </a:rPr>
              <a:t>Постановление Правительства Российской Федерации от 22.12.2011 г. № 1081 «О лицензировании фармацевтической деятельности» (</a:t>
            </a:r>
            <a:r>
              <a:rPr lang="ru-RU" sz="3100" dirty="0">
                <a:solidFill>
                  <a:schemeClr val="tx2">
                    <a:lumMod val="50000"/>
                  </a:schemeClr>
                </a:solidFill>
              </a:rPr>
              <a:t>с дополнениями и изменениями от 09.03.2022 № 328).</a:t>
            </a:r>
          </a:p>
          <a:p>
            <a:pPr algn="just"/>
            <a:r>
              <a:rPr lang="ru-RU" dirty="0">
                <a:solidFill>
                  <a:schemeClr val="tx2">
                    <a:lumMod val="50000"/>
                  </a:schemeClr>
                </a:solidFill>
              </a:rPr>
              <a:t>Постановление Правительства Российской Федерации от 05.05.2012 г. № 467 «О подготовке и представлении докладов о лицензировании отдельных видов деятельности, показателях мониторинга эффективности лицензирования и методике его проведения« (с дополнениями и изменениями </a:t>
            </a:r>
            <a:r>
              <a:rPr lang="ru-RU" dirty="0"/>
              <a:t>от 28.10.2015 г. </a:t>
            </a:r>
            <a:r>
              <a:rPr lang="en-US" dirty="0"/>
              <a:t>N 1149</a:t>
            </a:r>
            <a:r>
              <a:rPr lang="ru-RU" dirty="0">
                <a:solidFill>
                  <a:schemeClr val="tx2">
                    <a:lumMod val="50000"/>
                  </a:schemeClr>
                </a:solidFill>
              </a:rPr>
              <a:t>)</a:t>
            </a:r>
          </a:p>
          <a:p>
            <a:pPr algn="just"/>
            <a:r>
              <a:rPr lang="ru-RU" dirty="0">
                <a:solidFill>
                  <a:schemeClr val="tx2">
                    <a:lumMod val="50000"/>
                  </a:schemeClr>
                </a:solidFill>
              </a:rPr>
              <a:t>Постановление Правительства Российской Федерации от 06.07.2012 г. № 686 «Об утверждении Положения о лицензировании производства лекарственных средств» (с дополнениями и изменениями </a:t>
            </a:r>
            <a:r>
              <a:rPr lang="ru-RU" dirty="0"/>
              <a:t>от 24 января 2024 г.</a:t>
            </a:r>
            <a:r>
              <a:rPr lang="ru-RU" dirty="0">
                <a:solidFill>
                  <a:schemeClr val="tx2">
                    <a:lumMod val="50000"/>
                  </a:schemeClr>
                </a:solidFill>
              </a:rPr>
              <a:t>) .</a:t>
            </a:r>
          </a:p>
          <a:p>
            <a:pPr algn="just"/>
            <a:r>
              <a:rPr lang="ru-RU" dirty="0">
                <a:solidFill>
                  <a:schemeClr val="tx2">
                    <a:lumMod val="50000"/>
                  </a:schemeClr>
                </a:solidFill>
              </a:rPr>
              <a:t>Постановление Правительства Российской Федерации от 05.06.2013 г. № 476 «О вопросах государственного контроля (надзора) и признании утратившими силу некоторых актов Правительства Российской Федерации» (вместе с «Положением о государственном ветеринарном надзоре») (с дополнениями и изменениями </a:t>
            </a:r>
            <a:r>
              <a:rPr lang="ru-RU" dirty="0"/>
              <a:t>от 1 декабря 2021 г.</a:t>
            </a:r>
            <a:r>
              <a:rPr lang="ru-RU" dirty="0">
                <a:solidFill>
                  <a:schemeClr val="tx2">
                    <a:lumMod val="50000"/>
                  </a:schemeClr>
                </a:solidFill>
              </a:rPr>
              <a:t>).</a:t>
            </a:r>
          </a:p>
          <a:p>
            <a:pPr>
              <a:buNone/>
            </a:pPr>
            <a:endParaRPr lang="ru-RU" dirty="0"/>
          </a:p>
          <a:p>
            <a:pPr>
              <a:buNone/>
            </a:pP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4125</Words>
  <Application>Microsoft Office PowerPoint</Application>
  <PresentationFormat>Экран (4:3)</PresentationFormat>
  <Paragraphs>136</Paragraphs>
  <Slides>31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31</vt:i4>
      </vt:variant>
    </vt:vector>
  </HeadingPairs>
  <TitlesOfParts>
    <vt:vector size="34" baseType="lpstr">
      <vt:lpstr>Arial</vt:lpstr>
      <vt:lpstr>Calibri</vt:lpstr>
      <vt:lpstr>Тема Office</vt:lpstr>
      <vt:lpstr>Ветеринарно-санитарная служба предприятий по переработке продуктов животного происхождения.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Ветеринарно-санитарная служба предприятий по переработке продуктов животного происхождения.</dc:title>
  <dc:creator>ЕЛЕНА-СВЕТЛАКОВА</dc:creator>
  <cp:lastModifiedBy>Елена Светлакова</cp:lastModifiedBy>
  <cp:revision>13</cp:revision>
  <dcterms:created xsi:type="dcterms:W3CDTF">2014-09-21T08:08:51Z</dcterms:created>
  <dcterms:modified xsi:type="dcterms:W3CDTF">2024-09-09T20:33:23Z</dcterms:modified>
</cp:coreProperties>
</file>